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7"/>
  </p:notesMasterIdLst>
  <p:sldIdLst>
    <p:sldId id="348" r:id="rId6"/>
    <p:sldId id="275" r:id="rId7"/>
    <p:sldId id="355" r:id="rId8"/>
    <p:sldId id="354" r:id="rId9"/>
    <p:sldId id="353" r:id="rId10"/>
    <p:sldId id="309" r:id="rId11"/>
    <p:sldId id="311" r:id="rId12"/>
    <p:sldId id="310" r:id="rId13"/>
    <p:sldId id="314" r:id="rId14"/>
    <p:sldId id="316" r:id="rId15"/>
    <p:sldId id="317" r:id="rId16"/>
    <p:sldId id="318" r:id="rId17"/>
    <p:sldId id="344" r:id="rId18"/>
    <p:sldId id="319" r:id="rId19"/>
    <p:sldId id="336" r:id="rId20"/>
    <p:sldId id="351" r:id="rId21"/>
    <p:sldId id="320" r:id="rId22"/>
    <p:sldId id="323" r:id="rId23"/>
    <p:sldId id="337" r:id="rId24"/>
    <p:sldId id="326" r:id="rId25"/>
    <p:sldId id="328" r:id="rId26"/>
    <p:sldId id="329" r:id="rId27"/>
    <p:sldId id="330" r:id="rId28"/>
    <p:sldId id="356" r:id="rId29"/>
    <p:sldId id="331" r:id="rId30"/>
    <p:sldId id="332" r:id="rId31"/>
    <p:sldId id="333" r:id="rId32"/>
    <p:sldId id="334" r:id="rId33"/>
    <p:sldId id="352" r:id="rId34"/>
    <p:sldId id="338" r:id="rId35"/>
    <p:sldId id="33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33CC"/>
    <a:srgbClr val="930D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7" autoAdjust="0"/>
  </p:normalViewPr>
  <p:slideViewPr>
    <p:cSldViewPr snapToGrid="0" snapToObjects="1"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81194-2D92-459D-B56B-A2E6B4BF997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9BCA-F61D-4074-92B0-45ACAAE5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5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9BCA-F61D-4074-92B0-45ACAAE5CE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9BCA-F61D-4074-92B0-45ACAAE5CE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9BCA-F61D-4074-92B0-45ACAAE5CE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9BCA-F61D-4074-92B0-45ACAAE5CE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ZTC</a:t>
            </a:r>
            <a:r>
              <a:rPr lang="en-US" baseline="0" dirty="0" smtClean="0"/>
              <a:t> Zero Textbook Cost: https://www.saddleback.edu/ztc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9BCA-F61D-4074-92B0-45ACAAE5CE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C9E19-46BE-45D2-A633-02B25365E290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DB7E-8251-4812-A188-133957A1C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04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13CB-FB12-4814-B992-514559186063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A3C5-C56D-464F-850E-D86829E67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9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A70D4-82C0-4836-BA8E-96B23B3B1E1C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69ED-B302-4171-B274-18855F43E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95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84AD4-04AD-4C01-8382-921AA85E115E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AFC39-D558-4917-A117-378308A6C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3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A1213-D6B9-4402-A929-56761F4D3B3C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3A4ED-53A9-4A03-815F-7C218996D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8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82320-D87D-4F56-8985-BAF566BEC3FA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C9E09-7250-4E9A-AE45-EAD27535F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86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03EFB-1647-44CF-80FA-C3962A84F83C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CF80-113C-4301-8EF3-995643674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7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1CABB-137F-40F8-92DD-1325DAE3371A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0085F-9118-45A8-8B32-961DFC1AE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87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0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27D9C-5968-47AB-878D-762BC0D867AB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9D7D-31C7-48B3-B76B-C3518426F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6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76CE2-E1CF-40A7-8588-B03490D70115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BF16-56B9-46F4-934B-B9C733CEE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79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11E98-E74B-4247-8267-2D7FD71C9AC8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74E30-0C41-46F7-BC69-3B799A7C9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66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7612-02BE-8642-BC21-68F3ECCE629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EBA3-B416-F449-A94C-5715A4C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D5C787F-3F7F-4343-9ECE-25397229CCE9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0B9777-B831-436D-A176-1CD181BF8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4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10SCpwpt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" y="-5867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9940" y="2154805"/>
            <a:ext cx="9059286" cy="2116714"/>
          </a:xfrm>
        </p:spPr>
        <p:txBody>
          <a:bodyPr/>
          <a:lstStyle/>
          <a:p>
            <a:r>
              <a:rPr lang="EN-US" altLang="en-US" sz="4800" dirty="0">
                <a:solidFill>
                  <a:srgbClr val="930D1D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College Advantage Program</a:t>
            </a:r>
            <a:r>
              <a:rPr lang="en-US" altLang="en-US" sz="4800" dirty="0">
                <a:latin typeface="Britannic Bold" panose="020B0903060703020204" pitchFamily="34" charset="0"/>
                <a:cs typeface="Arial" panose="020B0604020202020204" pitchFamily="34" charset="0"/>
              </a:rPr>
              <a:t/>
            </a:r>
            <a:br>
              <a:rPr lang="en-US" altLang="en-US" sz="4800" dirty="0"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930D1D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(</a:t>
            </a:r>
            <a:r>
              <a:rPr lang="EN-US" altLang="en-US" dirty="0">
                <a:solidFill>
                  <a:srgbClr val="930D1D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CAP</a:t>
            </a:r>
            <a:r>
              <a:rPr lang="EN-US" altLang="en-US" sz="4800" dirty="0">
                <a:solidFill>
                  <a:srgbClr val="930D1D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) </a:t>
            </a:r>
            <a:r>
              <a:rPr lang="en-US" altLang="en-US" dirty="0">
                <a:latin typeface="Britannic Bold" panose="020B0903060703020204" pitchFamily="34" charset="0"/>
              </a:rPr>
              <a:t/>
            </a:r>
            <a:br>
              <a:rPr lang="en-US" altLang="en-US" dirty="0">
                <a:latin typeface="Britannic Bold" panose="020B0903060703020204" pitchFamily="34" charset="0"/>
              </a:rPr>
            </a:br>
            <a:endParaRPr lang="en-US" altLang="en-US" sz="3200" dirty="0"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00841" y="3306623"/>
            <a:ext cx="8427027" cy="2661139"/>
          </a:xfrm>
        </p:spPr>
        <p:txBody>
          <a:bodyPr/>
          <a:lstStyle/>
          <a:p>
            <a:endParaRPr lang="en-US" altLang="en-US" sz="4000" b="1" dirty="0">
              <a:solidFill>
                <a:srgbClr val="930D1D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930D1D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Information Session</a:t>
            </a:r>
          </a:p>
          <a:p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www.saddleback.edu/dsps/College-Advantage-Program-CAP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 dirty="0">
              <a:solidFill>
                <a:srgbClr val="930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0213" y="447057"/>
            <a:ext cx="6389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30D1D"/>
                </a:solidFill>
                <a:effectLst/>
                <a:uLnTx/>
                <a:uFillTx/>
                <a:latin typeface="Britannic Bold" panose="020B0903060703020204" pitchFamily="34" charset="0"/>
                <a:ea typeface="MS PGothic" pitchFamily="34" charset="-128"/>
                <a:cs typeface="Arial" panose="020B0604020202020204" pitchFamily="34" charset="0"/>
              </a:rPr>
              <a:t>Disabled Students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30D1D"/>
                </a:solidFill>
                <a:effectLst/>
                <a:uLnTx/>
                <a:uFillTx/>
                <a:latin typeface="Britannic Bold" panose="020B0903060703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30D1D"/>
                </a:solidFill>
                <a:effectLst/>
                <a:uLnTx/>
                <a:uFillTx/>
                <a:latin typeface="Britannic Bold" panose="020B0903060703020204" pitchFamily="34" charset="0"/>
                <a:ea typeface="MS PGothic" pitchFamily="34" charset="-128"/>
                <a:cs typeface="Arial" panose="020B0604020202020204" pitchFamily="34" charset="0"/>
              </a:rPr>
              <a:t>Programs &amp; Services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30D1D"/>
                </a:solidFill>
                <a:effectLst/>
                <a:uLnTx/>
                <a:uFillTx/>
                <a:latin typeface="Britannic Bold" panose="020B0903060703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30D1D"/>
                </a:solidFill>
                <a:effectLst/>
                <a:uLnTx/>
                <a:uFillTx/>
                <a:latin typeface="Britannic Bold" panose="020B0903060703020204" pitchFamily="34" charset="0"/>
                <a:ea typeface="MS PGothic" pitchFamily="34" charset="-128"/>
                <a:cs typeface="Arial" panose="020B0604020202020204" pitchFamily="34" charset="0"/>
              </a:rPr>
              <a:t>(DSPS)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itannic Bold" panose="020B090306070302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8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60425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DSPS Support Services and Accommodations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86327"/>
            <a:ext cx="7772400" cy="437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Counseling: Academic, Career, Personal and Disability Management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Registration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with Campus &amp; Community Agencies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Evaluation for Learning Disabilities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Note-taking Accommodations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Test-taking Accommodations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Computer Assistance and Training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Enlargement, Braille Materials, Alternate Text Formatting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Interpreters, Assistive Listening Devices, Real-time Captioning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Furniture, Mobility Support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0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2856" y="227013"/>
            <a:ext cx="7334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DSPS / Special Services </a:t>
            </a:r>
            <a:br>
              <a:rPr lang="en-US" alt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(SPS) Classes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1079" y="2053042"/>
            <a:ext cx="8077200" cy="37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115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Alternative Learning Strategies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310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Memory and Attention Skills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315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Learning Development Practicum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316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Success Strategies for Basic Mathematics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325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Basic Computational Skills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330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Writing Development Practicum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 360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Adapted Computer Access Lab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3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KNEA Classes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2040" y="1414699"/>
            <a:ext cx="7924800" cy="47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1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Adapted Strength Training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3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Adapted Cardiovascular              		    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Conditioning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4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Adapted Stretching &amp; Core 			    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Training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5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Adapted Swimming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6 –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Sports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7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Adapted Water Exercise &amp; Aerobics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8 –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Outdoor Education &amp;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</a:p>
          <a:p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9 –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Yoga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 107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Survey &amp; Assessment Fitness</a:t>
            </a:r>
          </a:p>
          <a:p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0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46760" y="11301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Life/Independence Skills Classes (OASIS) Occupational &amp; Academic Skills for Independence &amp; Success</a:t>
            </a:r>
          </a:p>
          <a:p>
            <a:endParaRPr lang="en-US" alt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8405" y="1795381"/>
            <a:ext cx="8343900" cy="421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771NC-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Skills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772NC-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 Living Skills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773NC-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Skills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Advocacy Skills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Skills Lab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781NC-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Safety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782NC-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Budgeting &amp; Banking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in the Workplace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AEWD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784NC-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 Skills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https://www.saddleback.edu/ae/aewd</a:t>
            </a:r>
          </a:p>
        </p:txBody>
      </p:sp>
    </p:spTree>
    <p:extLst>
      <p:ext uri="{BB962C8B-B14F-4D97-AF65-F5344CB8AC3E}">
        <p14:creationId xmlns:p14="http://schemas.microsoft.com/office/powerpoint/2010/main" val="299808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&amp; Support Courses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8674" y="1514350"/>
            <a:ext cx="8264435" cy="47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Academic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 40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Educational &amp; Vocational Planning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Career &amp; Vocational Exploration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Learning and Study Techniques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 100 – College Success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https://www.saddleback.edu/counseling/courses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300 – Supervised Tutoring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343NC –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Reading and Study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Skill for Content Area Lab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support courses are 0 unit courses, so they </a:t>
            </a:r>
            <a:r>
              <a:rPr lang="en-US" alt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</a:t>
            </a:r>
            <a:r>
              <a:rPr lang="en-US" alt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alt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and </a:t>
            </a:r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graded.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476250" y="1039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Advantage Program “CAP”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20955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students with disabilities in making the transition from high school to Saddleback College as smooth as possible.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To prepare students for fall priority registration (in May) with their accommodations and planned courses established.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www.saddleback.edu/dsps/college-advantage-program-cap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0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6700" y="1211031"/>
            <a:ext cx="8420100" cy="46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+mn-ea"/>
              <a:cs typeface="Aparajita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Apply online through CCCApply.org (state wide community college application)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</a:pP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You will be submitting an application for:</a:t>
            </a:r>
          </a:p>
          <a:p>
            <a:pPr marL="914400" lvl="2" indent="0" fontAlgn="auto"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      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n-ea"/>
                <a:cs typeface="Aparajita" panose="02020603050405020304" pitchFamily="18" charset="0"/>
              </a:rPr>
              <a:t>Spring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  <a:ea typeface="+mn-ea"/>
                <a:cs typeface="Aparajita" panose="02020603050405020304" pitchFamily="18" charset="0"/>
              </a:rPr>
              <a:t>2022 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n-ea"/>
                <a:cs typeface="Aparajita" panose="02020603050405020304" pitchFamily="18" charset="0"/>
              </a:rPr>
              <a:t>and Fall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  <a:ea typeface="+mn-ea"/>
                <a:cs typeface="Aparajita" panose="02020603050405020304" pitchFamily="18" charset="0"/>
              </a:rPr>
              <a:t>2022</a:t>
            </a:r>
            <a:endParaRPr lang="en-US" sz="2800" b="1" dirty="0">
              <a:solidFill>
                <a:srgbClr val="FFC000"/>
              </a:solidFill>
              <a:latin typeface="+mj-lt"/>
              <a:ea typeface="+mn-ea"/>
              <a:cs typeface="Aparajita" panose="02020603050405020304" pitchFamily="18" charset="0"/>
            </a:endParaRPr>
          </a:p>
          <a:p>
            <a:pPr marL="914400" lvl="2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*Enter accurate high school GPA and last Math and English class completed</a:t>
            </a:r>
          </a:p>
          <a:p>
            <a:pPr marL="914400" lvl="2" indent="0" fontAlgn="auto"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+mj-lt"/>
              <a:ea typeface="+mn-ea"/>
              <a:cs typeface="Aparajita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Submit CAP Application Packet </a:t>
            </a:r>
            <a:r>
              <a:rPr lang="en-US" sz="2300" dirty="0" smtClean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online at</a:t>
            </a: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https://www.saddleback.edu/dsps/College-Advantage-Program-CAP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sz="2300" b="1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Packet Deadline</a:t>
            </a: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:  December </a:t>
            </a:r>
            <a:r>
              <a:rPr lang="en-US" sz="2300" dirty="0" smtClean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15th</a:t>
            </a: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, </a:t>
            </a:r>
            <a:r>
              <a:rPr lang="en-US" sz="2300" dirty="0" smtClean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2021 </a:t>
            </a:r>
            <a:r>
              <a:rPr lang="en-US" sz="2300" dirty="0">
                <a:solidFill>
                  <a:schemeClr val="bg1"/>
                </a:solidFill>
                <a:latin typeface="+mj-lt"/>
                <a:ea typeface="+mn-ea"/>
                <a:cs typeface="Aparajita" panose="02020603050405020304" pitchFamily="18" charset="0"/>
              </a:rPr>
              <a:t>by 3:00 PM</a:t>
            </a:r>
          </a:p>
          <a:p>
            <a:pPr fontAlgn="auto"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latin typeface="Aparajita" panose="020B0604020202020204" pitchFamily="34" charset="0"/>
              <a:ea typeface="+mn-ea"/>
              <a:cs typeface="Aparajita" panose="020B0604020202020204" pitchFamily="34" charset="0"/>
            </a:endParaRPr>
          </a:p>
        </p:txBody>
      </p:sp>
      <p:pic>
        <p:nvPicPr>
          <p:cNvPr id="7" name="Picture 2" descr="http://www.collegeofthedesert.edu/fs/it/PublishingImages/cccApp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2" y="5372969"/>
            <a:ext cx="5773468" cy="10676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65265" y="1371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Applying to </a:t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Saddleback College</a:t>
            </a:r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3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7100" y="227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Matriculation Process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9800" y="1370013"/>
            <a:ext cx="8229600" cy="52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Completion: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soon as you have an ID#)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Self Placement (GSP) Tool 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https://www.saddleback.edu/matriculation/assessment-process 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 high school transcript </a:t>
            </a:r>
            <a:endParaRPr lang="en-US" alt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Advisement 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completion of a First Semester Educational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05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altLang="en-US" sz="105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Visit Matriculation website for </a:t>
            </a:r>
            <a:r>
              <a:rPr lang="en-US" alt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detailed instructions: 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C000"/>
                </a:solidFill>
                <a:cs typeface="Arial" panose="020B0604020202020204" pitchFamily="34" charset="0"/>
              </a:rPr>
              <a:t>https://www.saddleback.edu/matriculation  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1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7100" y="227013"/>
            <a:ext cx="8229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Matriculation Process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8963"/>
            <a:ext cx="7822734" cy="49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cannot register for classes until all matriculation steps are completed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Matriculation steps must be completed by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10, 2022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eligible for priority registration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steps are not completed by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10, 2022, you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be able to utilize priority registration for Fall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steps on time also allows for individual academic counseling prior to registering for classes</a:t>
            </a:r>
          </a:p>
          <a:p>
            <a:pPr marL="0" indent="0"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0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657690" y="350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CAP: What to Expect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65758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Spring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semester, students may have individual appointments with LD Specialists and/or DSPS Counselors on the following items: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Intake/Saddleback College Information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Accommodations/Services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Matriculation and Placement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Counseling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Appointments vary by student need, and are scheduled on an individual basis</a:t>
            </a:r>
          </a:p>
        </p:txBody>
      </p:sp>
    </p:spTree>
    <p:extLst>
      <p:ext uri="{BB962C8B-B14F-4D97-AF65-F5344CB8AC3E}">
        <p14:creationId xmlns:p14="http://schemas.microsoft.com/office/powerpoint/2010/main" val="315276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66" y="2590800"/>
            <a:ext cx="7499266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Question #1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549" y="1575963"/>
            <a:ext cx="71120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2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- </a:t>
            </a:r>
            <a:r>
              <a:rPr lang="en-US" alt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97026"/>
            <a:ext cx="7485077" cy="402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Matriculation steps are being completed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Appointments are occurring on an individually scheduled basis.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attend your scheduled appointments to participate in the rest of the process and be ready to register for Fall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priority registration date.</a:t>
            </a:r>
          </a:p>
          <a:p>
            <a:pPr>
              <a:buNone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8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755" y="1244688"/>
            <a:ext cx="7772400" cy="471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Registration begins online for Fall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at the earliest possible time provided to you via MySite to maximize chances of a course schedule that accommodates your disability related needs</a:t>
            </a:r>
          </a:p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a Department of Rehabilitation (DOR) client,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DSPS immediately after registering to obtain a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 deferral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DOR payment of registration fees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81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317" y="18494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25475"/>
            <a:ext cx="7772400" cy="511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or rent your books (keep your receipts)</a:t>
            </a:r>
          </a:p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authorized, meet with the Alternate Media Specialist to arrange for books in audio or alternate formats</a:t>
            </a:r>
          </a:p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logging into Canvas for online classes, or find your classrooms if you have an on-campus class</a:t>
            </a:r>
          </a:p>
          <a:p>
            <a:pPr marL="352425" indent="-352425"/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classes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August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22, 2022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miss any part of the first week of classes or you may be dropped</a:t>
            </a:r>
          </a:p>
        </p:txBody>
      </p:sp>
    </p:spTree>
    <p:extLst>
      <p:ext uri="{BB962C8B-B14F-4D97-AF65-F5344CB8AC3E}">
        <p14:creationId xmlns:p14="http://schemas.microsoft.com/office/powerpoint/2010/main" val="144472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5658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Question #3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7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317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Time in College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199" y="967757"/>
            <a:ext cx="8027377" cy="48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</a:rPr>
              <a:t>Schedule a minimum of 2-3 hours per unit, per week for studying.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Example:</a:t>
            </a:r>
            <a:r>
              <a:rPr lang="en-US" dirty="0">
                <a:solidFill>
                  <a:schemeClr val="bg1"/>
                </a:solidFill>
              </a:rPr>
              <a:t> 3 unit class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In-class time = 3 hours per week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Study time = 6 hours per week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Total time: 9 hours per week for a 3-unit class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you take 12 units, total time to budget is 36 hours per week. </a:t>
            </a:r>
          </a:p>
          <a:p>
            <a:pPr marL="0" indent="0">
              <a:buNone/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*Consider your work schedule and other commitments when selecting your course load</a:t>
            </a:r>
            <a:endParaRPr lang="en-US" alt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22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317" y="28819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and Transcript </a:t>
            </a:r>
            <a:br>
              <a:rPr lang="en-US" alt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852" y="1631968"/>
            <a:ext cx="7466296" cy="4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 information is confidential – regardless of the student’s age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 is “forever yours”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may impact future academic plans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whose grade point average in all units attempted is less than 2.0 is placed on academic probation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whose percentage of W/I/NP grades reaches or exceeds 50% of all units enrolled is placed on progress probation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whose cumulative grade point average falls below 1.75 in three consecutive semesters shall be subject to dismissal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1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317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&amp; Safety Information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1382" y="1577977"/>
            <a:ext cx="8045418" cy="32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permits are required 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$5 or Semester $40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Security Escort Service is provided between classrooms and other areas of the campus by calling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949-582-4585</a:t>
            </a:r>
            <a:b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Parking Services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updates: 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alt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www.saddleback.edu/police/Parking-Services-and-FAQs </a:t>
            </a: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317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*Sample Costs per Semester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755" y="1238250"/>
            <a:ext cx="7772400" cy="36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</a:p>
          <a:p>
            <a:pPr lvl="1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at registration):	$46 per unit</a:t>
            </a:r>
          </a:p>
          <a:p>
            <a:pPr lvl="1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 units = 12 x $46 =	$552</a:t>
            </a:r>
          </a:p>
          <a:p>
            <a:pPr lvl="1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&amp; Supplies:           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$250 per class</a:t>
            </a:r>
          </a:p>
          <a:p>
            <a:pPr lvl="4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for 4 classes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Parking:			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$40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Fee:			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 Card (optional)		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  <a:p>
            <a:pPr lvl="4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:     $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1124.00</a:t>
            </a:r>
          </a:p>
          <a:p>
            <a:pPr lvl="4">
              <a:lnSpc>
                <a:spcPct val="90000"/>
              </a:lnSpc>
              <a:buNone/>
              <a:tabLst>
                <a:tab pos="3200400" algn="l"/>
                <a:tab pos="5029200" algn="l"/>
                <a:tab pos="6515100" algn="l"/>
              </a:tabLst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40715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6757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755" y="1238250"/>
            <a:ext cx="7772400" cy="36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  <a:b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College Promise Grant (CCPG) Fee Waiver</a:t>
            </a:r>
          </a:p>
          <a:p>
            <a:pPr marL="609600" indent="-609600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 Act Application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for Saddleback College freshman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details and deadlines, visit the Financial Aid office</a:t>
            </a:r>
          </a:p>
          <a:p>
            <a:pPr marL="609600" indent="-609600" algn="ctr">
              <a:buNone/>
            </a:pP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www.saddleback.edu/fao</a:t>
            </a:r>
          </a:p>
        </p:txBody>
      </p:sp>
    </p:spTree>
    <p:extLst>
      <p:ext uri="{BB962C8B-B14F-4D97-AF65-F5344CB8AC3E}">
        <p14:creationId xmlns:p14="http://schemas.microsoft.com/office/powerpoint/2010/main" val="281303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6757" y="95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 Program</a:t>
            </a:r>
            <a:endParaRPr lang="en-US" altLang="en-US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755" y="1238250"/>
            <a:ext cx="7772400" cy="36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Saddleback </a:t>
            </a:r>
            <a:r>
              <a:rPr lang="en-US" sz="2400" dirty="0">
                <a:solidFill>
                  <a:schemeClr val="bg1"/>
                </a:solidFill>
              </a:rPr>
              <a:t>College promises to pay the </a:t>
            </a:r>
            <a:r>
              <a:rPr lang="en-US" sz="2400" dirty="0" smtClean="0">
                <a:solidFill>
                  <a:schemeClr val="bg1"/>
                </a:solidFill>
              </a:rPr>
              <a:t>first two years of college </a:t>
            </a:r>
            <a:r>
              <a:rPr lang="en-US" sz="2400" dirty="0">
                <a:solidFill>
                  <a:schemeClr val="bg1"/>
                </a:solidFill>
              </a:rPr>
              <a:t>for eligible students. Registration fees, support for book costs, health fee, and ASB stamp are included! 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The </a:t>
            </a:r>
            <a:r>
              <a:rPr lang="en-US" altLang="en-US" sz="2400" dirty="0">
                <a:solidFill>
                  <a:schemeClr val="bg1"/>
                </a:solidFill>
              </a:rPr>
              <a:t>Promise Program typically requires students to </a:t>
            </a:r>
            <a:r>
              <a:rPr lang="en-US" altLang="en-US" sz="2400" dirty="0" smtClean="0">
                <a:solidFill>
                  <a:schemeClr val="bg1"/>
                </a:solidFill>
              </a:rPr>
              <a:t>be enrolled </a:t>
            </a:r>
            <a:r>
              <a:rPr lang="en-US" altLang="en-US" sz="2400" dirty="0">
                <a:solidFill>
                  <a:schemeClr val="bg1"/>
                </a:solidFill>
              </a:rPr>
              <a:t>in at least 12 </a:t>
            </a:r>
            <a:r>
              <a:rPr lang="en-US" altLang="en-US" sz="2400" dirty="0" smtClean="0">
                <a:solidFill>
                  <a:schemeClr val="bg1"/>
                </a:solidFill>
              </a:rPr>
              <a:t>units per semester. However, students with verified disabilities may be authorized </a:t>
            </a:r>
            <a:r>
              <a:rPr lang="en-US" altLang="en-US" sz="2400" dirty="0">
                <a:solidFill>
                  <a:schemeClr val="bg1"/>
                </a:solidFill>
              </a:rPr>
              <a:t>a reduced courseload accommodation </a:t>
            </a:r>
            <a:r>
              <a:rPr lang="en-US" altLang="en-US" sz="2400" dirty="0" smtClean="0">
                <a:solidFill>
                  <a:schemeClr val="bg1"/>
                </a:solidFill>
              </a:rPr>
              <a:t>and can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then participate </a:t>
            </a:r>
            <a:r>
              <a:rPr lang="en-US" altLang="en-US" sz="2400" dirty="0">
                <a:solidFill>
                  <a:schemeClr val="bg1"/>
                </a:solidFill>
              </a:rPr>
              <a:t>in </a:t>
            </a:r>
            <a:r>
              <a:rPr lang="en-US" altLang="en-US" sz="2400" dirty="0" smtClean="0">
                <a:solidFill>
                  <a:schemeClr val="bg1"/>
                </a:solidFill>
              </a:rPr>
              <a:t>the Promise Program with </a:t>
            </a:r>
            <a:r>
              <a:rPr lang="en-US" altLang="en-US" sz="2400" dirty="0">
                <a:solidFill>
                  <a:schemeClr val="bg1"/>
                </a:solidFill>
              </a:rPr>
              <a:t>less than 12 </a:t>
            </a:r>
            <a:r>
              <a:rPr lang="en-US" altLang="en-US" sz="2400" dirty="0" smtClean="0">
                <a:solidFill>
                  <a:schemeClr val="bg1"/>
                </a:solidFill>
              </a:rPr>
              <a:t>units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12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See the Promise Program website for Eligibility Criteria and more </a:t>
            </a:r>
            <a:r>
              <a:rPr lang="en-US" sz="2400" dirty="0" smtClean="0">
                <a:solidFill>
                  <a:schemeClr val="bg1"/>
                </a:solidFill>
              </a:rPr>
              <a:t>details: </a:t>
            </a:r>
            <a:r>
              <a:rPr lang="en-US" sz="2400" dirty="0">
                <a:solidFill>
                  <a:srgbClr val="FFC000"/>
                </a:solidFill>
              </a:rPr>
              <a:t>https://www.saddleback.edu/promise/Saddleback-College-Promise-Program</a:t>
            </a:r>
          </a:p>
          <a:p>
            <a:pPr marL="0" indent="0"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44" y="274638"/>
            <a:ext cx="7499266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Bobcats!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549" y="1575963"/>
            <a:ext cx="71120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079" y="1423695"/>
            <a:ext cx="4598377" cy="49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7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43693" y="276409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If you have any questions or need assistance with the CAP application or enrollment process,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please feel free to contact: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smtClean="0">
                <a:solidFill>
                  <a:srgbClr val="FFC000"/>
                </a:solidFill>
              </a:rPr>
              <a:t>Darline Arroyo, </a:t>
            </a:r>
            <a:r>
              <a:rPr lang="en-US" sz="3200" b="1" dirty="0">
                <a:solidFill>
                  <a:srgbClr val="FFC000"/>
                </a:solidFill>
              </a:rPr>
              <a:t>DSPS Specialist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(949) 582-4246 or </a:t>
            </a:r>
            <a:r>
              <a:rPr lang="en-US" sz="3200" b="1" dirty="0" smtClean="0">
                <a:solidFill>
                  <a:srgbClr val="FFC000"/>
                </a:solidFill>
              </a:rPr>
              <a:t>scdspscap@saddleback.edu</a:t>
            </a:r>
            <a:endParaRPr lang="en-US" sz="3200" b="1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We look forward to your participation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the College Advantage Program!</a:t>
            </a:r>
          </a:p>
        </p:txBody>
      </p:sp>
    </p:spTree>
    <p:extLst>
      <p:ext uri="{BB962C8B-B14F-4D97-AF65-F5344CB8AC3E}">
        <p14:creationId xmlns:p14="http://schemas.microsoft.com/office/powerpoint/2010/main" val="3317701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6" y="4602162"/>
            <a:ext cx="5962650" cy="16764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0189" y="32779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Luck!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79051"/>
            <a:ext cx="7772400" cy="3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http://www.saddleback.edu/dsps/College-Advantage-Program-CAP</a:t>
            </a:r>
          </a:p>
          <a:p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121167"/>
            <a:ext cx="59626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44" y="274638"/>
            <a:ext cx="7499266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and Figures about Saddleback College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549" y="1575963"/>
            <a:ext cx="71120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in 1968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in 2019-2020:  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2019 - 27,734; Spring 2020 - 29,130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100+ Transfer Programs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250 Associate Degree, Certificate &amp; Occupational Skills Award programs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colleges within the District: Saddleback College and Irvine Valley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69" y="5129448"/>
            <a:ext cx="3973682" cy="17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44" y="2781300"/>
            <a:ext cx="7499266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Question #2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1417638"/>
            <a:ext cx="7897483" cy="4678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2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44" y="274638"/>
            <a:ext cx="7499266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Students Can Achieve </a:t>
            </a:r>
            <a:b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Saddleback</a:t>
            </a:r>
            <a:b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1417638"/>
            <a:ext cx="7897483" cy="4678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to a 4-year university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Degree/ ADT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Career/Vocational Certificate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Skills Award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to enhance job skills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31" y="4599346"/>
            <a:ext cx="2815851" cy="20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44" y="274638"/>
            <a:ext cx="7499266" cy="11430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Programs and Services to Assist You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1752600"/>
            <a:ext cx="448142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Matriculation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Services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DSPS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EOPS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LRC Tutoring Services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Health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Center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Center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44" y="2098966"/>
            <a:ext cx="3932667" cy="26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3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44" y="274638"/>
            <a:ext cx="7499266" cy="114300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DSPS Department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1544128"/>
            <a:ext cx="7897483" cy="455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 accommodations to provide equal access to college programs and recommend services that support student success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with disabilities learn self-advocacy skills and strategies to be successful in college-level classes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specialized classes 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serve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3,000 students with verified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29258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510" y="179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High School Special Education &amp; College 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3096"/>
              </p:ext>
            </p:extLst>
          </p:nvPr>
        </p:nvGraphicFramePr>
        <p:xfrm>
          <a:off x="209007" y="1617617"/>
          <a:ext cx="8368937" cy="5144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Education/College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of law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and School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District evaluates for </a:t>
                      </a:r>
                      <a:b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disability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Parent advocates for </a:t>
                      </a:r>
                      <a:b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Provides verification of disability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Identifies needs and self-advocates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access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Remediation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Modifications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Accommodations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 services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Reasonable accommodations that do not alter the fundamental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courses, requirements or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 services and transportation are the student’s responsibility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53159"/>
      </p:ext>
    </p:extLst>
  </p:cSld>
  <p:clrMapOvr>
    <a:masterClrMapping/>
  </p:clrMapOvr>
</p:sld>
</file>

<file path=ppt/theme/theme1.xml><?xml version="1.0" encoding="utf-8"?>
<a:theme xmlns:a="http://schemas.openxmlformats.org/drawingml/2006/main" name="SCppt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pptFv9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CBE24FAEC31458D3767BA9851BEF3" ma:contentTypeVersion="2" ma:contentTypeDescription="Create a new document." ma:contentTypeScope="" ma:versionID="83a8b18a4c0bce0ebf4229b3776d885d">
  <xsd:schema xmlns:xsd="http://www.w3.org/2001/XMLSchema" xmlns:xs="http://www.w3.org/2001/XMLSchema" xmlns:p="http://schemas.microsoft.com/office/2006/metadata/properties" xmlns:ns1="http://schemas.microsoft.com/sharepoint/v3" xmlns:ns2="2ca06d6d-d4d6-44e3-a5bc-1d97d9d390f2" targetNamespace="http://schemas.microsoft.com/office/2006/metadata/properties" ma:root="true" ma:fieldsID="b67c1febfbb46c2d4c0ae20155cba56a" ns1:_="" ns2:_="">
    <xsd:import namespace="http://schemas.microsoft.com/sharepoint/v3"/>
    <xsd:import namespace="2ca06d6d-d4d6-44e3-a5bc-1d97d9d390f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06d6d-d4d6-44e3-a5bc-1d97d9d390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6517EB-CAA1-4932-863D-ADCD49447AA4}">
  <ds:schemaRefs>
    <ds:schemaRef ds:uri="2ca06d6d-d4d6-44e3-a5bc-1d97d9d390f2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149045-3309-4EEA-9310-1CF1A0BD64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CDF46-A858-477C-835D-4107B81FB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a06d6d-d4d6-44e3-a5bc-1d97d9d39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SCpptF</Template>
  <TotalTime>592</TotalTime>
  <Words>1562</Words>
  <Application>Microsoft Office PowerPoint</Application>
  <PresentationFormat>On-screen Show (4:3)</PresentationFormat>
  <Paragraphs>240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Aparajita</vt:lpstr>
      <vt:lpstr>Arial</vt:lpstr>
      <vt:lpstr>Britannic Bold</vt:lpstr>
      <vt:lpstr>Calibri</vt:lpstr>
      <vt:lpstr>SCpptF</vt:lpstr>
      <vt:lpstr>SCpptFv97</vt:lpstr>
      <vt:lpstr>College Advantage Program (CAP)  </vt:lpstr>
      <vt:lpstr>Poll Question #1</vt:lpstr>
      <vt:lpstr>The Bobcats!</vt:lpstr>
      <vt:lpstr>Facts and Figures about Saddleback College</vt:lpstr>
      <vt:lpstr> Poll Question #2 </vt:lpstr>
      <vt:lpstr> What Students Can Achieve  at Saddleback </vt:lpstr>
      <vt:lpstr>Campus Programs and Services to Assist You</vt:lpstr>
      <vt:lpstr>DSPS Department</vt:lpstr>
      <vt:lpstr>PowerPoint Presentation</vt:lpstr>
      <vt:lpstr>DSPS Support Services and Accommodations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Disabled Students  Programs &amp; Services (DSPS)</dc:title>
  <dc:creator>Administrator</dc:creator>
  <cp:lastModifiedBy>Christopher Williams</cp:lastModifiedBy>
  <cp:revision>117</cp:revision>
  <dcterms:created xsi:type="dcterms:W3CDTF">2015-11-16T19:10:39Z</dcterms:created>
  <dcterms:modified xsi:type="dcterms:W3CDTF">2021-11-16T21:51:23Z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0x010100034CBE24FAEC31458D3767BA9851BEF3</vt:lpwstr>
  </property>
</Properties>
</file>