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72" r:id="rId2"/>
    <p:sldId id="268" r:id="rId3"/>
    <p:sldId id="276" r:id="rId4"/>
    <p:sldId id="300" r:id="rId5"/>
    <p:sldId id="299"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8" r:id="rId24"/>
    <p:sldId id="296" r:id="rId25"/>
    <p:sldId id="297" r:id="rId26"/>
    <p:sldId id="294" r:id="rId27"/>
    <p:sldId id="295" r:id="rId28"/>
    <p:sldId id="30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0D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47" autoAdjust="0"/>
  </p:normalViewPr>
  <p:slideViewPr>
    <p:cSldViewPr snapToGrid="0" snapToObjects="1">
      <p:cViewPr varScale="1">
        <p:scale>
          <a:sx n="63" d="100"/>
          <a:sy n="63" d="100"/>
        </p:scale>
        <p:origin x="31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A9ADD-D00F-41BE-9EF1-88A4E1002EDC}" type="datetimeFigureOut">
              <a:rPr lang="en-US" smtClean="0"/>
              <a:t>4/12/2021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2DC45-82D4-4A8C-B1F6-FDB3769F0501}" type="slidenum">
              <a:rPr lang="en-US" smtClean="0"/>
              <a:t>‹#›</a:t>
            </a:fld>
            <a:endParaRPr lang="en-US"/>
          </a:p>
        </p:txBody>
      </p:sp>
    </p:spTree>
    <p:extLst>
      <p:ext uri="{BB962C8B-B14F-4D97-AF65-F5344CB8AC3E}">
        <p14:creationId xmlns:p14="http://schemas.microsoft.com/office/powerpoint/2010/main" val="23595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D37612-02BE-8642-BC21-68F3ECCE6292}"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1EBA3-B416-F449-A94C-5715A4C94455}" type="slidenum">
              <a:rPr lang="en-US" smtClean="0"/>
              <a:t>‹#›</a:t>
            </a:fld>
            <a:endParaRPr lang="en-US"/>
          </a:p>
        </p:txBody>
      </p:sp>
    </p:spTree>
    <p:extLst>
      <p:ext uri="{BB962C8B-B14F-4D97-AF65-F5344CB8AC3E}">
        <p14:creationId xmlns:p14="http://schemas.microsoft.com/office/powerpoint/2010/main" val="419178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37612-02BE-8642-BC21-68F3ECCE6292}"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1EBA3-B416-F449-A94C-5715A4C94455}" type="slidenum">
              <a:rPr lang="en-US" smtClean="0"/>
              <a:t>‹#›</a:t>
            </a:fld>
            <a:endParaRPr lang="en-US"/>
          </a:p>
        </p:txBody>
      </p:sp>
    </p:spTree>
    <p:extLst>
      <p:ext uri="{BB962C8B-B14F-4D97-AF65-F5344CB8AC3E}">
        <p14:creationId xmlns:p14="http://schemas.microsoft.com/office/powerpoint/2010/main" val="252881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37612-02BE-8642-BC21-68F3ECCE6292}"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1EBA3-B416-F449-A94C-5715A4C94455}" type="slidenum">
              <a:rPr lang="en-US" smtClean="0"/>
              <a:t>‹#›</a:t>
            </a:fld>
            <a:endParaRPr lang="en-US"/>
          </a:p>
        </p:txBody>
      </p:sp>
    </p:spTree>
    <p:extLst>
      <p:ext uri="{BB962C8B-B14F-4D97-AF65-F5344CB8AC3E}">
        <p14:creationId xmlns:p14="http://schemas.microsoft.com/office/powerpoint/2010/main" val="285617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37612-02BE-8642-BC21-68F3ECCE6292}"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1EBA3-B416-F449-A94C-5715A4C94455}" type="slidenum">
              <a:rPr lang="en-US" smtClean="0"/>
              <a:t>‹#›</a:t>
            </a:fld>
            <a:endParaRPr lang="en-US"/>
          </a:p>
        </p:txBody>
      </p:sp>
    </p:spTree>
    <p:extLst>
      <p:ext uri="{BB962C8B-B14F-4D97-AF65-F5344CB8AC3E}">
        <p14:creationId xmlns:p14="http://schemas.microsoft.com/office/powerpoint/2010/main" val="322261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37612-02BE-8642-BC21-68F3ECCE6292}"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1EBA3-B416-F449-A94C-5715A4C94455}" type="slidenum">
              <a:rPr lang="en-US" smtClean="0"/>
              <a:t>‹#›</a:t>
            </a:fld>
            <a:endParaRPr lang="en-US"/>
          </a:p>
        </p:txBody>
      </p:sp>
    </p:spTree>
    <p:extLst>
      <p:ext uri="{BB962C8B-B14F-4D97-AF65-F5344CB8AC3E}">
        <p14:creationId xmlns:p14="http://schemas.microsoft.com/office/powerpoint/2010/main" val="132555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D37612-02BE-8642-BC21-68F3ECCE6292}"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1EBA3-B416-F449-A94C-5715A4C94455}" type="slidenum">
              <a:rPr lang="en-US" smtClean="0"/>
              <a:t>‹#›</a:t>
            </a:fld>
            <a:endParaRPr lang="en-US"/>
          </a:p>
        </p:txBody>
      </p:sp>
    </p:spTree>
    <p:extLst>
      <p:ext uri="{BB962C8B-B14F-4D97-AF65-F5344CB8AC3E}">
        <p14:creationId xmlns:p14="http://schemas.microsoft.com/office/powerpoint/2010/main" val="367579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D37612-02BE-8642-BC21-68F3ECCE6292}"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31EBA3-B416-F449-A94C-5715A4C94455}" type="slidenum">
              <a:rPr lang="en-US" smtClean="0"/>
              <a:t>‹#›</a:t>
            </a:fld>
            <a:endParaRPr lang="en-US"/>
          </a:p>
        </p:txBody>
      </p:sp>
    </p:spTree>
    <p:extLst>
      <p:ext uri="{BB962C8B-B14F-4D97-AF65-F5344CB8AC3E}">
        <p14:creationId xmlns:p14="http://schemas.microsoft.com/office/powerpoint/2010/main" val="35975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D37612-02BE-8642-BC21-68F3ECCE6292}"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31EBA3-B416-F449-A94C-5715A4C94455}" type="slidenum">
              <a:rPr lang="en-US" smtClean="0"/>
              <a:t>‹#›</a:t>
            </a:fld>
            <a:endParaRPr lang="en-US"/>
          </a:p>
        </p:txBody>
      </p:sp>
    </p:spTree>
    <p:extLst>
      <p:ext uri="{BB962C8B-B14F-4D97-AF65-F5344CB8AC3E}">
        <p14:creationId xmlns:p14="http://schemas.microsoft.com/office/powerpoint/2010/main" val="236744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37612-02BE-8642-BC21-68F3ECCE6292}"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31EBA3-B416-F449-A94C-5715A4C94455}" type="slidenum">
              <a:rPr lang="en-US" smtClean="0"/>
              <a:t>‹#›</a:t>
            </a:fld>
            <a:endParaRPr lang="en-US"/>
          </a:p>
        </p:txBody>
      </p:sp>
    </p:spTree>
    <p:extLst>
      <p:ext uri="{BB962C8B-B14F-4D97-AF65-F5344CB8AC3E}">
        <p14:creationId xmlns:p14="http://schemas.microsoft.com/office/powerpoint/2010/main" val="17342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37612-02BE-8642-BC21-68F3ECCE6292}"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1EBA3-B416-F449-A94C-5715A4C94455}" type="slidenum">
              <a:rPr lang="en-US" smtClean="0"/>
              <a:t>‹#›</a:t>
            </a:fld>
            <a:endParaRPr lang="en-US"/>
          </a:p>
        </p:txBody>
      </p:sp>
    </p:spTree>
    <p:extLst>
      <p:ext uri="{BB962C8B-B14F-4D97-AF65-F5344CB8AC3E}">
        <p14:creationId xmlns:p14="http://schemas.microsoft.com/office/powerpoint/2010/main" val="194050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37612-02BE-8642-BC21-68F3ECCE6292}"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1EBA3-B416-F449-A94C-5715A4C94455}" type="slidenum">
              <a:rPr lang="en-US" smtClean="0"/>
              <a:t>‹#›</a:t>
            </a:fld>
            <a:endParaRPr lang="en-US"/>
          </a:p>
        </p:txBody>
      </p:sp>
    </p:spTree>
    <p:extLst>
      <p:ext uri="{BB962C8B-B14F-4D97-AF65-F5344CB8AC3E}">
        <p14:creationId xmlns:p14="http://schemas.microsoft.com/office/powerpoint/2010/main" val="3447139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37612-02BE-8642-BC21-68F3ECCE6292}" type="datetimeFigureOut">
              <a:rPr lang="en-US" smtClean="0"/>
              <a:t>4/12/2021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1EBA3-B416-F449-A94C-5715A4C94455}" type="slidenum">
              <a:rPr lang="en-US" smtClean="0"/>
              <a:t>‹#›</a:t>
            </a:fld>
            <a:endParaRPr lang="en-US"/>
          </a:p>
        </p:txBody>
      </p:sp>
    </p:spTree>
    <p:extLst>
      <p:ext uri="{BB962C8B-B14F-4D97-AF65-F5344CB8AC3E}">
        <p14:creationId xmlns:p14="http://schemas.microsoft.com/office/powerpoint/2010/main" val="552840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hilden@saddleback.edu"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file:///C:\Users\ehilden\Desktop\Job%20Services\Resumes\Sample%20Chronological%20Resume.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file:///C:\Users\ehilden\Desktop\Job%20Services\Resumes\Resume%20Templates\Functional%20Resume%20Sample%202013.doc"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file:///C:\Users\ehilden\Desktop\Job%20Services\Resumes\Resume%20Templates\Sample%20Combination%20Style%20Resume.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msmith@saddleback.edu"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addleback-csm.symplicity.com/student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ehilden@saddleback.edu"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saddleback.edu/job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SCpwpt1mainn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itle 1"/>
          <p:cNvSpPr>
            <a:spLocks noGrp="1"/>
          </p:cNvSpPr>
          <p:nvPr>
            <p:ph type="ctrTitle"/>
          </p:nvPr>
        </p:nvSpPr>
        <p:spPr>
          <a:xfrm>
            <a:off x="685800" y="302593"/>
            <a:ext cx="7772400" cy="1470025"/>
          </a:xfrm>
        </p:spPr>
        <p:txBody>
          <a:bodyPr/>
          <a:lstStyle/>
          <a:p>
            <a:r>
              <a:rPr lang="en-US" altLang="en-US" b="1" dirty="0"/>
              <a:t>Resume Workshop</a:t>
            </a:r>
            <a:endParaRPr lang="en-US" dirty="0">
              <a:latin typeface="Cambria"/>
              <a:cs typeface="Cambria"/>
            </a:endParaRPr>
          </a:p>
        </p:txBody>
      </p:sp>
      <p:sp>
        <p:nvSpPr>
          <p:cNvPr id="3" name="Subtitle 2"/>
          <p:cNvSpPr>
            <a:spLocks noGrp="1"/>
          </p:cNvSpPr>
          <p:nvPr>
            <p:ph type="subTitle" idx="1"/>
          </p:nvPr>
        </p:nvSpPr>
        <p:spPr>
          <a:xfrm>
            <a:off x="1371600" y="3151187"/>
            <a:ext cx="6400800" cy="1752600"/>
          </a:xfrm>
        </p:spPr>
        <p:txBody>
          <a:bodyPr>
            <a:normAutofit fontScale="70000" lnSpcReduction="20000"/>
          </a:bodyPr>
          <a:lstStyle/>
          <a:p>
            <a:r>
              <a:rPr lang="en-US" altLang="en-US" b="1" dirty="0"/>
              <a:t>Presented by:</a:t>
            </a:r>
          </a:p>
          <a:p>
            <a:r>
              <a:rPr lang="en-US" altLang="en-US" b="1" dirty="0"/>
              <a:t>Eric Hilden, Career Placement Officer</a:t>
            </a:r>
          </a:p>
          <a:p>
            <a:r>
              <a:rPr lang="en-US" altLang="en-US" b="1" dirty="0"/>
              <a:t>Saddleback College </a:t>
            </a:r>
          </a:p>
          <a:p>
            <a:r>
              <a:rPr lang="en-US" altLang="en-US" sz="2400" b="1" dirty="0"/>
              <a:t>       (949) 582-4278</a:t>
            </a:r>
          </a:p>
          <a:p>
            <a:r>
              <a:rPr lang="en-US" dirty="0">
                <a:hlinkClick r:id="rId3"/>
              </a:rPr>
              <a:t>ehilden@saddleback.edu</a:t>
            </a:r>
            <a:endParaRPr lang="en-US" altLang="en-US" sz="2400" b="1" dirty="0"/>
          </a:p>
          <a:p>
            <a:endParaRPr lang="en-US" dirty="0">
              <a:latin typeface="Cambria"/>
              <a:cs typeface="Cambria"/>
            </a:endParaRPr>
          </a:p>
        </p:txBody>
      </p:sp>
    </p:spTree>
    <p:extLst>
      <p:ext uri="{BB962C8B-B14F-4D97-AF65-F5344CB8AC3E}">
        <p14:creationId xmlns:p14="http://schemas.microsoft.com/office/powerpoint/2010/main" val="419695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normAutofit fontScale="90000"/>
          </a:bodyPr>
          <a:lstStyle/>
          <a:p>
            <a:r>
              <a:rPr lang="en-US" altLang="en-US" b="1" dirty="0"/>
              <a:t>Summary of </a:t>
            </a:r>
            <a:br>
              <a:rPr lang="en-US" altLang="en-US" b="1" dirty="0"/>
            </a:br>
            <a:r>
              <a:rPr lang="en-US" altLang="en-US" b="1" dirty="0"/>
              <a:t>Qualifications Statement</a:t>
            </a:r>
            <a:endParaRPr lang="en-US" b="1"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rmAutofit/>
          </a:bodyPr>
          <a:lstStyle/>
          <a:p>
            <a:r>
              <a:rPr lang="en-US" altLang="en-US" dirty="0"/>
              <a:t>Consider what are the 4-5 key accomplishments, skills, abilities that highlight your VALUE!</a:t>
            </a:r>
          </a:p>
          <a:p>
            <a:r>
              <a:rPr lang="en-US" altLang="en-US" dirty="0"/>
              <a:t>Start with general statements of your overall skills.</a:t>
            </a:r>
          </a:p>
          <a:p>
            <a:r>
              <a:rPr lang="en-US" altLang="en-US" dirty="0"/>
              <a:t>Add soft skills for variety (Organized, Team-oriented, Effective managing projects, etc.)</a:t>
            </a:r>
          </a:p>
          <a:p>
            <a:pPr marL="0" indent="0">
              <a:buNone/>
            </a:pPr>
            <a:endParaRPr lang="en-US" altLang="en-US" b="1" dirty="0"/>
          </a:p>
          <a:p>
            <a:pPr marL="0" indent="0">
              <a:buNone/>
            </a:pPr>
            <a:endParaRPr lang="en-US" dirty="0">
              <a:solidFill>
                <a:srgbClr val="930D1D"/>
              </a:solidFill>
              <a:latin typeface="Cambria"/>
              <a:cs typeface="Cambria"/>
            </a:endParaRPr>
          </a:p>
        </p:txBody>
      </p:sp>
    </p:spTree>
    <p:extLst>
      <p:ext uri="{BB962C8B-B14F-4D97-AF65-F5344CB8AC3E}">
        <p14:creationId xmlns:p14="http://schemas.microsoft.com/office/powerpoint/2010/main" val="111732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normAutofit fontScale="90000"/>
          </a:bodyPr>
          <a:lstStyle/>
          <a:p>
            <a:r>
              <a:rPr lang="en-US" altLang="en-US" b="1" dirty="0"/>
              <a:t>Summary of </a:t>
            </a:r>
            <a:br>
              <a:rPr lang="en-US" altLang="en-US" b="1" dirty="0"/>
            </a:br>
            <a:r>
              <a:rPr lang="en-US" altLang="en-US" b="1" dirty="0"/>
              <a:t>Qualifications Section</a:t>
            </a:r>
            <a:endParaRPr lang="en-US" b="1"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rmAutofit fontScale="92500" lnSpcReduction="10000"/>
          </a:bodyPr>
          <a:lstStyle/>
          <a:p>
            <a:pPr>
              <a:buFont typeface="Wingdings" pitchFamily="2" charset="2"/>
              <a:buNone/>
            </a:pPr>
            <a:r>
              <a:rPr lang="en-US" altLang="en-US" b="1" dirty="0"/>
              <a:t>Example:</a:t>
            </a:r>
          </a:p>
          <a:p>
            <a:pPr>
              <a:buFont typeface="Wingdings" pitchFamily="2" charset="2"/>
              <a:buNone/>
            </a:pPr>
            <a:r>
              <a:rPr lang="en-US" altLang="en-US" b="1" dirty="0"/>
              <a:t>Summary of Qualifications</a:t>
            </a:r>
          </a:p>
          <a:p>
            <a:r>
              <a:rPr lang="en-US" altLang="en-US" b="1" dirty="0"/>
              <a:t>2 years professional experience in consumer sales in a variety of industries.</a:t>
            </a:r>
          </a:p>
          <a:p>
            <a:r>
              <a:rPr lang="en-US" altLang="en-US" b="1" dirty="0"/>
              <a:t>Proven ability to coordinate and complete multiple projects within deadlines.</a:t>
            </a:r>
          </a:p>
          <a:p>
            <a:r>
              <a:rPr lang="en-US" altLang="en-US" b="1" dirty="0"/>
              <a:t>Skilled at developing and retaining partnerships with clients and customers.</a:t>
            </a:r>
          </a:p>
          <a:p>
            <a:r>
              <a:rPr lang="en-US" altLang="en-US" b="1" dirty="0"/>
              <a:t>Driven, dedicated, and effective team player.</a:t>
            </a:r>
          </a:p>
          <a:p>
            <a:pPr marL="0" indent="0">
              <a:buNone/>
            </a:pPr>
            <a:endParaRPr lang="en-US" altLang="en-US" b="1" dirty="0"/>
          </a:p>
          <a:p>
            <a:pPr marL="0" indent="0">
              <a:buNone/>
            </a:pPr>
            <a:endParaRPr lang="en-US" dirty="0">
              <a:solidFill>
                <a:srgbClr val="930D1D"/>
              </a:solidFill>
              <a:latin typeface="Cambria"/>
              <a:cs typeface="Cambria"/>
            </a:endParaRPr>
          </a:p>
        </p:txBody>
      </p:sp>
    </p:spTree>
    <p:extLst>
      <p:ext uri="{BB962C8B-B14F-4D97-AF65-F5344CB8AC3E}">
        <p14:creationId xmlns:p14="http://schemas.microsoft.com/office/powerpoint/2010/main" val="111732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lstStyle/>
          <a:p>
            <a:r>
              <a:rPr lang="en-US" altLang="en-US" b="1" dirty="0"/>
              <a:t>Professional Experience</a:t>
            </a:r>
            <a:endParaRPr lang="en-US" b="1"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rmAutofit/>
          </a:bodyPr>
          <a:lstStyle/>
          <a:p>
            <a:pPr>
              <a:lnSpc>
                <a:spcPct val="90000"/>
              </a:lnSpc>
            </a:pPr>
            <a:r>
              <a:rPr lang="en-US" altLang="en-US" b="1" dirty="0"/>
              <a:t>Include positions you have held which are related, in some way, to the job you are seeking.  These might be both paid and volunteer positions.</a:t>
            </a:r>
          </a:p>
          <a:p>
            <a:pPr>
              <a:lnSpc>
                <a:spcPct val="90000"/>
              </a:lnSpc>
            </a:pPr>
            <a:r>
              <a:rPr lang="en-US" altLang="en-US" b="1" dirty="0"/>
              <a:t>Be creative – people don’t want to read a cut/paste job description!</a:t>
            </a:r>
          </a:p>
          <a:p>
            <a:pPr>
              <a:lnSpc>
                <a:spcPct val="90000"/>
              </a:lnSpc>
            </a:pPr>
            <a:r>
              <a:rPr lang="en-US" altLang="en-US" b="1" dirty="0"/>
              <a:t>Think of what you </a:t>
            </a:r>
            <a:r>
              <a:rPr lang="en-US" altLang="en-US" b="1" u="sng" dirty="0">
                <a:solidFill>
                  <a:schemeClr val="accent2">
                    <a:lumMod val="75000"/>
                  </a:schemeClr>
                </a:solidFill>
              </a:rPr>
              <a:t>ACCOMPLISHED – what is the good stuff that helps me determine that you’re a quality candidate?</a:t>
            </a:r>
            <a:endParaRPr lang="en-US" altLang="en-US" b="1" dirty="0">
              <a:solidFill>
                <a:schemeClr val="accent2">
                  <a:lumMod val="75000"/>
                </a:schemeClr>
              </a:solidFill>
            </a:endParaRPr>
          </a:p>
          <a:p>
            <a:pPr marL="0" indent="0">
              <a:buNone/>
            </a:pPr>
            <a:endParaRPr lang="en-US" altLang="en-US" b="1" dirty="0"/>
          </a:p>
          <a:p>
            <a:pPr marL="0" indent="0">
              <a:buNone/>
            </a:pPr>
            <a:endParaRPr lang="en-US" dirty="0">
              <a:solidFill>
                <a:srgbClr val="930D1D"/>
              </a:solidFill>
              <a:latin typeface="Cambria"/>
              <a:cs typeface="Cambria"/>
            </a:endParaRPr>
          </a:p>
        </p:txBody>
      </p:sp>
    </p:spTree>
    <p:extLst>
      <p:ext uri="{BB962C8B-B14F-4D97-AF65-F5344CB8AC3E}">
        <p14:creationId xmlns:p14="http://schemas.microsoft.com/office/powerpoint/2010/main" val="1117328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normAutofit fontScale="90000"/>
          </a:bodyPr>
          <a:lstStyle/>
          <a:p>
            <a:r>
              <a:rPr lang="en-US" altLang="en-US" b="1" dirty="0"/>
              <a:t>Professional Experience</a:t>
            </a:r>
            <a:br>
              <a:rPr lang="en-US" altLang="en-US" b="1" dirty="0"/>
            </a:br>
            <a:r>
              <a:rPr lang="en-US" altLang="en-US" b="1" dirty="0"/>
              <a:t>(sample)</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1"/>
            <a:ext cx="8229600" cy="3652024"/>
          </a:xfrm>
        </p:spPr>
        <p:txBody>
          <a:bodyPr>
            <a:noAutofit/>
          </a:bodyPr>
          <a:lstStyle/>
          <a:p>
            <a:pPr>
              <a:lnSpc>
                <a:spcPct val="80000"/>
              </a:lnSpc>
              <a:buFont typeface="Wingdings" pitchFamily="2" charset="2"/>
              <a:buNone/>
            </a:pPr>
            <a:r>
              <a:rPr lang="en-US" altLang="en-US" sz="2000" b="1" dirty="0"/>
              <a:t>BANQUET SERVICES INTERN                     </a:t>
            </a:r>
            <a:r>
              <a:rPr lang="en-US" altLang="en-US" sz="2000" dirty="0"/>
              <a:t>                  May 2017 -  August 2018 </a:t>
            </a:r>
          </a:p>
          <a:p>
            <a:pPr>
              <a:lnSpc>
                <a:spcPct val="80000"/>
              </a:lnSpc>
              <a:buFont typeface="Wingdings" pitchFamily="2" charset="2"/>
              <a:buNone/>
            </a:pPr>
            <a:r>
              <a:rPr lang="en-US" altLang="en-US" sz="2000" dirty="0"/>
              <a:t>Holiday Inn, Laguna Hills, CA</a:t>
            </a:r>
          </a:p>
          <a:p>
            <a:pPr>
              <a:lnSpc>
                <a:spcPct val="80000"/>
              </a:lnSpc>
              <a:buSzPct val="80000"/>
              <a:buFontTx/>
              <a:buNone/>
            </a:pPr>
            <a:r>
              <a:rPr lang="en-US" altLang="en-US" sz="2000" i="1" dirty="0"/>
              <a:t>   Provided assistance across planning, set-up, and delivery of events including</a:t>
            </a:r>
          </a:p>
          <a:p>
            <a:pPr>
              <a:lnSpc>
                <a:spcPct val="80000"/>
              </a:lnSpc>
              <a:buSzPct val="80000"/>
              <a:buFontTx/>
              <a:buNone/>
            </a:pPr>
            <a:r>
              <a:rPr lang="en-US" altLang="en-US" sz="2000" i="1" dirty="0"/>
              <a:t>   25 – 350 in attendance for this three-star multi-service hotel and banquet facility.</a:t>
            </a:r>
          </a:p>
          <a:p>
            <a:pPr>
              <a:lnSpc>
                <a:spcPct val="80000"/>
              </a:lnSpc>
              <a:buSzPct val="80000"/>
              <a:buFontTx/>
              <a:buNone/>
            </a:pPr>
            <a:endParaRPr lang="en-US" altLang="en-US" sz="500" i="1" dirty="0"/>
          </a:p>
          <a:p>
            <a:pPr>
              <a:lnSpc>
                <a:spcPct val="80000"/>
              </a:lnSpc>
              <a:buSzPct val="80000"/>
              <a:buFontTx/>
              <a:buNone/>
            </a:pPr>
            <a:r>
              <a:rPr lang="en-US" altLang="en-US" sz="2400" dirty="0"/>
              <a:t>	*</a:t>
            </a:r>
            <a:r>
              <a:rPr lang="en-US" altLang="en-US" sz="2000" dirty="0">
                <a:solidFill>
                  <a:schemeClr val="accent2">
                    <a:lumMod val="75000"/>
                  </a:schemeClr>
                </a:solidFill>
              </a:rPr>
              <a:t>Assisted</a:t>
            </a:r>
            <a:r>
              <a:rPr lang="en-US" altLang="en-US" sz="2000" dirty="0">
                <a:solidFill>
                  <a:srgbClr val="FFFF00"/>
                </a:solidFill>
              </a:rPr>
              <a:t> </a:t>
            </a:r>
            <a:r>
              <a:rPr lang="en-US" altLang="en-US" sz="2000" dirty="0"/>
              <a:t>with the set-up of 5 – 20 six foot long tables including location and all tableware placement. </a:t>
            </a:r>
          </a:p>
          <a:p>
            <a:pPr>
              <a:lnSpc>
                <a:spcPct val="80000"/>
              </a:lnSpc>
              <a:buSzPct val="80000"/>
              <a:buFontTx/>
              <a:buNone/>
            </a:pPr>
            <a:r>
              <a:rPr lang="en-US" altLang="en-US" sz="2000" dirty="0"/>
              <a:t>	*</a:t>
            </a:r>
            <a:r>
              <a:rPr lang="en-US" altLang="en-US" sz="2000" dirty="0">
                <a:solidFill>
                  <a:schemeClr val="accent2">
                    <a:lumMod val="75000"/>
                  </a:schemeClr>
                </a:solidFill>
              </a:rPr>
              <a:t>Responded</a:t>
            </a:r>
            <a:r>
              <a:rPr lang="en-US" altLang="en-US" sz="2000" dirty="0"/>
              <a:t> quickly and effectively to customer questions offering solutions and options as needed to maintain customer experience at high levels.  </a:t>
            </a:r>
          </a:p>
          <a:p>
            <a:pPr>
              <a:lnSpc>
                <a:spcPct val="80000"/>
              </a:lnSpc>
              <a:buSzPct val="80000"/>
              <a:buFontTx/>
              <a:buNone/>
            </a:pPr>
            <a:r>
              <a:rPr lang="en-US" altLang="en-US" sz="2000" dirty="0"/>
              <a:t>	*</a:t>
            </a:r>
            <a:r>
              <a:rPr lang="en-US" altLang="en-US" sz="2000" dirty="0">
                <a:solidFill>
                  <a:schemeClr val="accent2">
                    <a:lumMod val="75000"/>
                  </a:schemeClr>
                </a:solidFill>
              </a:rPr>
              <a:t>Created </a:t>
            </a:r>
            <a:r>
              <a:rPr lang="en-US" altLang="en-US" sz="2000" dirty="0"/>
              <a:t>a positive and healthy atmosphere within the banquet facility including excellent team-centered support to co-workers. </a:t>
            </a:r>
          </a:p>
          <a:p>
            <a:pPr marL="0" indent="0">
              <a:buNone/>
            </a:pPr>
            <a:endParaRPr lang="en-US" altLang="en-US" sz="2000" b="1" dirty="0"/>
          </a:p>
          <a:p>
            <a:pPr marL="0" indent="0">
              <a:buNone/>
            </a:pPr>
            <a:endParaRPr lang="en-US" sz="2000" dirty="0">
              <a:solidFill>
                <a:srgbClr val="930D1D"/>
              </a:solidFill>
              <a:latin typeface="Cambria"/>
              <a:cs typeface="Cambria"/>
            </a:endParaRPr>
          </a:p>
        </p:txBody>
      </p:sp>
      <p:sp>
        <p:nvSpPr>
          <p:cNvPr id="6" name="Rectangle 4"/>
          <p:cNvSpPr txBox="1">
            <a:spLocks noChangeArrowheads="1"/>
          </p:cNvSpPr>
          <p:nvPr/>
        </p:nvSpPr>
        <p:spPr>
          <a:xfrm>
            <a:off x="925542" y="5432493"/>
            <a:ext cx="8229600" cy="838200"/>
          </a:xfrm>
          <a:prstGeom prst="rect">
            <a:avLst/>
          </a:prstGeom>
          <a:noFill/>
          <a:ln w="25400">
            <a:solidFill>
              <a:srgbClr val="FFCC00"/>
            </a:solidFill>
            <a:miter lim="800000"/>
            <a:headEnd/>
            <a:tailEnd/>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altLang="en-US" sz="1800" b="1" dirty="0"/>
              <a:t>Make this content easy to read by using spacing and bullets </a:t>
            </a:r>
          </a:p>
          <a:p>
            <a:pPr>
              <a:lnSpc>
                <a:spcPct val="80000"/>
              </a:lnSpc>
            </a:pPr>
            <a:r>
              <a:rPr lang="en-US" altLang="en-US" sz="1800" b="1" dirty="0"/>
              <a:t>Use action phrases to highlight the duties you have performed.</a:t>
            </a:r>
          </a:p>
        </p:txBody>
      </p:sp>
    </p:spTree>
    <p:extLst>
      <p:ext uri="{BB962C8B-B14F-4D97-AF65-F5344CB8AC3E}">
        <p14:creationId xmlns:p14="http://schemas.microsoft.com/office/powerpoint/2010/main" val="111732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normAutofit fontScale="90000"/>
          </a:bodyPr>
          <a:lstStyle/>
          <a:p>
            <a:r>
              <a:rPr lang="en-US" altLang="en-US" b="1" dirty="0"/>
              <a:t>Activities, honors,</a:t>
            </a:r>
            <a:br>
              <a:rPr lang="en-US" altLang="en-US" b="1" dirty="0"/>
            </a:br>
            <a:r>
              <a:rPr lang="en-US" altLang="en-US" b="1" dirty="0"/>
              <a:t>community involvement</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rmAutofit/>
          </a:bodyPr>
          <a:lstStyle/>
          <a:p>
            <a:r>
              <a:rPr lang="en-US" altLang="en-US" dirty="0"/>
              <a:t>Include </a:t>
            </a:r>
            <a:r>
              <a:rPr lang="en-US" altLang="en-US" b="1" i="1" dirty="0"/>
              <a:t>relevant</a:t>
            </a:r>
            <a:r>
              <a:rPr lang="en-US" altLang="en-US" dirty="0"/>
              <a:t> activities and honors that you could discuss with your prospective employer or that have given you valuable experience or skills.</a:t>
            </a:r>
          </a:p>
          <a:p>
            <a:pPr marL="0" indent="0">
              <a:buNone/>
            </a:pPr>
            <a:endParaRPr lang="en-US" altLang="en-US" b="1" dirty="0"/>
          </a:p>
          <a:p>
            <a:pPr marL="0" indent="0">
              <a:buNone/>
            </a:pPr>
            <a:endParaRPr lang="en-US" dirty="0">
              <a:solidFill>
                <a:srgbClr val="930D1D"/>
              </a:solidFill>
              <a:latin typeface="Cambria"/>
              <a:cs typeface="Cambria"/>
            </a:endParaRPr>
          </a:p>
        </p:txBody>
      </p:sp>
      <p:pic>
        <p:nvPicPr>
          <p:cNvPr id="6" name="Picture 9" descr="bd1049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74075" y="3278460"/>
            <a:ext cx="2251915" cy="2575932"/>
          </a:xfrm>
          <a:prstGeom prst="rect">
            <a:avLst/>
          </a:prstGeom>
        </p:spPr>
      </p:pic>
    </p:spTree>
    <p:extLst>
      <p:ext uri="{BB962C8B-B14F-4D97-AF65-F5344CB8AC3E}">
        <p14:creationId xmlns:p14="http://schemas.microsoft.com/office/powerpoint/2010/main" val="247421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normAutofit/>
          </a:bodyPr>
          <a:lstStyle/>
          <a:p>
            <a:r>
              <a:rPr lang="en-US" altLang="en-US" b="1" dirty="0"/>
              <a:t>Other Content to Add?</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rmAutofit/>
          </a:bodyPr>
          <a:lstStyle/>
          <a:p>
            <a:pPr>
              <a:lnSpc>
                <a:spcPct val="90000"/>
              </a:lnSpc>
            </a:pPr>
            <a:r>
              <a:rPr lang="en-US" altLang="en-US" sz="4000" b="1" dirty="0"/>
              <a:t>Computer / Technical Skills</a:t>
            </a:r>
          </a:p>
          <a:p>
            <a:pPr>
              <a:lnSpc>
                <a:spcPct val="90000"/>
              </a:lnSpc>
            </a:pPr>
            <a:r>
              <a:rPr lang="en-US" altLang="en-US" sz="4000" b="1" dirty="0"/>
              <a:t>Veteran</a:t>
            </a:r>
          </a:p>
          <a:p>
            <a:pPr>
              <a:lnSpc>
                <a:spcPct val="90000"/>
              </a:lnSpc>
            </a:pPr>
            <a:r>
              <a:rPr lang="en-US" altLang="en-US" sz="4000" b="1" dirty="0"/>
              <a:t>Community Involvement / Leadership</a:t>
            </a:r>
          </a:p>
          <a:p>
            <a:pPr>
              <a:lnSpc>
                <a:spcPct val="90000"/>
              </a:lnSpc>
            </a:pPr>
            <a:r>
              <a:rPr lang="en-US" altLang="en-US" sz="4000" b="1" dirty="0"/>
              <a:t>Languages  </a:t>
            </a:r>
          </a:p>
          <a:p>
            <a:pPr>
              <a:lnSpc>
                <a:spcPct val="90000"/>
              </a:lnSpc>
              <a:buFont typeface="Wingdings" pitchFamily="2" charset="2"/>
              <a:buNone/>
            </a:pPr>
            <a:endParaRPr lang="en-US" altLang="en-US" b="1" dirty="0"/>
          </a:p>
          <a:p>
            <a:pPr marL="0" indent="0">
              <a:buNone/>
            </a:pPr>
            <a:endParaRPr lang="en-US" dirty="0">
              <a:solidFill>
                <a:srgbClr val="930D1D"/>
              </a:solidFill>
              <a:latin typeface="Cambria"/>
              <a:cs typeface="Cambria"/>
            </a:endParaRPr>
          </a:p>
        </p:txBody>
      </p:sp>
    </p:spTree>
    <p:extLst>
      <p:ext uri="{BB962C8B-B14F-4D97-AF65-F5344CB8AC3E}">
        <p14:creationId xmlns:p14="http://schemas.microsoft.com/office/powerpoint/2010/main" val="2474210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normAutofit fontScale="90000"/>
          </a:bodyPr>
          <a:lstStyle/>
          <a:p>
            <a:r>
              <a:rPr lang="en-US" altLang="en-US" b="1" dirty="0"/>
              <a:t>BASIC REMINDERS</a:t>
            </a:r>
            <a:br>
              <a:rPr lang="en-US" altLang="en-US" b="1" dirty="0"/>
            </a:br>
            <a:r>
              <a:rPr lang="en-US" altLang="en-US" b="1" dirty="0"/>
              <a:t>AND QUESTIONS</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rmAutofit/>
          </a:bodyPr>
          <a:lstStyle/>
          <a:p>
            <a:pPr>
              <a:lnSpc>
                <a:spcPct val="90000"/>
              </a:lnSpc>
            </a:pPr>
            <a:r>
              <a:rPr lang="en-US" altLang="en-US" b="1" dirty="0"/>
              <a:t>SPELLING AND GRAMMAR COUNT!	 </a:t>
            </a:r>
          </a:p>
          <a:p>
            <a:pPr>
              <a:lnSpc>
                <a:spcPct val="90000"/>
              </a:lnSpc>
            </a:pPr>
            <a:r>
              <a:rPr lang="en-US" altLang="en-US" b="1" dirty="0"/>
              <a:t>IS YOUR RESUME EASY TO READ?</a:t>
            </a:r>
          </a:p>
          <a:p>
            <a:pPr>
              <a:lnSpc>
                <a:spcPct val="90000"/>
              </a:lnSpc>
            </a:pPr>
            <a:r>
              <a:rPr lang="en-US" altLang="en-US" b="1" dirty="0"/>
              <a:t>IS YOUR RESUME 1PAGE?</a:t>
            </a:r>
          </a:p>
          <a:p>
            <a:pPr>
              <a:lnSpc>
                <a:spcPct val="90000"/>
              </a:lnSpc>
            </a:pPr>
            <a:r>
              <a:rPr lang="en-US" altLang="en-US" b="1" dirty="0"/>
              <a:t>DOES YOUR RESUME INCLUDE KEYWORDS FROM THE JOB DESCRIPTION?</a:t>
            </a:r>
          </a:p>
          <a:p>
            <a:pPr>
              <a:lnSpc>
                <a:spcPct val="90000"/>
              </a:lnSpc>
            </a:pPr>
            <a:r>
              <a:rPr lang="en-US" altLang="en-US" b="1" dirty="0"/>
              <a:t>DOES YOUR RESUME REALLY MARKET YOUR</a:t>
            </a:r>
          </a:p>
          <a:p>
            <a:pPr>
              <a:lnSpc>
                <a:spcPct val="90000"/>
              </a:lnSpc>
              <a:buFont typeface="Wingdings" pitchFamily="2" charset="2"/>
              <a:buNone/>
            </a:pPr>
            <a:r>
              <a:rPr lang="en-US" altLang="en-US" b="1" dirty="0"/>
              <a:t>	SKILLS, ABILITITES, KNOWLEDGE? </a:t>
            </a:r>
          </a:p>
          <a:p>
            <a:pPr marL="0" indent="0">
              <a:buNone/>
            </a:pPr>
            <a:endParaRPr lang="en-US" altLang="en-US" b="1" dirty="0"/>
          </a:p>
          <a:p>
            <a:pPr marL="0" indent="0">
              <a:buNone/>
            </a:pPr>
            <a:endParaRPr lang="en-US" dirty="0">
              <a:solidFill>
                <a:srgbClr val="930D1D"/>
              </a:solidFill>
              <a:latin typeface="Cambria"/>
              <a:cs typeface="Cambria"/>
            </a:endParaRPr>
          </a:p>
        </p:txBody>
      </p:sp>
    </p:spTree>
    <p:extLst>
      <p:ext uri="{BB962C8B-B14F-4D97-AF65-F5344CB8AC3E}">
        <p14:creationId xmlns:p14="http://schemas.microsoft.com/office/powerpoint/2010/main" val="2474210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lstStyle/>
          <a:p>
            <a:r>
              <a:rPr lang="en-US" altLang="en-US" b="1" dirty="0"/>
              <a:t>Resume Styles</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rmAutofit/>
          </a:bodyPr>
          <a:lstStyle/>
          <a:p>
            <a:pPr>
              <a:buFont typeface="Wingdings" pitchFamily="2" charset="2"/>
              <a:buNone/>
            </a:pPr>
            <a:r>
              <a:rPr lang="en-US" altLang="en-US" sz="2700" b="1" dirty="0"/>
              <a:t>Most common resume styles:  </a:t>
            </a:r>
          </a:p>
          <a:p>
            <a:r>
              <a:rPr lang="en-US" altLang="en-US" sz="2700" b="1" dirty="0"/>
              <a:t>Chronological</a:t>
            </a:r>
          </a:p>
          <a:p>
            <a:r>
              <a:rPr lang="en-US" altLang="en-US" sz="2700" b="1" dirty="0"/>
              <a:t>Functional</a:t>
            </a:r>
          </a:p>
          <a:p>
            <a:r>
              <a:rPr lang="en-US" altLang="en-US" sz="2700" b="1" dirty="0"/>
              <a:t>Combination</a:t>
            </a:r>
          </a:p>
          <a:p>
            <a:r>
              <a:rPr lang="en-US" altLang="en-US" sz="2700" b="1" dirty="0"/>
              <a:t>Newer styles include:</a:t>
            </a:r>
          </a:p>
          <a:p>
            <a:pPr lvl="1"/>
            <a:r>
              <a:rPr lang="en-US" altLang="en-US" sz="2200" b="1" dirty="0"/>
              <a:t>Website resumes</a:t>
            </a:r>
          </a:p>
          <a:p>
            <a:pPr lvl="1"/>
            <a:r>
              <a:rPr lang="en-US" altLang="en-US" sz="2200" b="1" dirty="0"/>
              <a:t>Video resumes</a:t>
            </a:r>
          </a:p>
          <a:p>
            <a:pPr lvl="1"/>
            <a:r>
              <a:rPr lang="en-US" altLang="en-US" sz="2200" b="1" dirty="0"/>
              <a:t>And other creative styles</a:t>
            </a:r>
          </a:p>
          <a:p>
            <a:pPr marL="0" indent="0">
              <a:buNone/>
            </a:pPr>
            <a:endParaRPr lang="en-US" altLang="en-US" b="1" dirty="0"/>
          </a:p>
          <a:p>
            <a:pPr marL="0" indent="0">
              <a:buNone/>
            </a:pPr>
            <a:endParaRPr lang="en-US" b="1" dirty="0">
              <a:solidFill>
                <a:srgbClr val="930D1D"/>
              </a:solidFill>
              <a:latin typeface="Cambria"/>
              <a:cs typeface="Cambria"/>
            </a:endParaRPr>
          </a:p>
        </p:txBody>
      </p:sp>
    </p:spTree>
    <p:extLst>
      <p:ext uri="{BB962C8B-B14F-4D97-AF65-F5344CB8AC3E}">
        <p14:creationId xmlns:p14="http://schemas.microsoft.com/office/powerpoint/2010/main" val="2474210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lstStyle/>
          <a:p>
            <a:r>
              <a:rPr lang="en-US" altLang="en-US" b="1" dirty="0"/>
              <a:t>Chronological Resume</a:t>
            </a:r>
            <a:r>
              <a:rPr lang="en-US" altLang="en-US" dirty="0"/>
              <a:t> </a:t>
            </a:r>
            <a:endParaRPr lang="en-US" dirty="0">
              <a:solidFill>
                <a:srgbClr val="930D1D"/>
              </a:solidFill>
              <a:latin typeface="Cambria"/>
              <a:cs typeface="Cambria"/>
            </a:endParaRPr>
          </a:p>
        </p:txBody>
      </p:sp>
      <p:sp>
        <p:nvSpPr>
          <p:cNvPr id="6" name="Rectangle 3"/>
          <p:cNvSpPr txBox="1">
            <a:spLocks noChangeArrowheads="1"/>
          </p:cNvSpPr>
          <p:nvPr/>
        </p:nvSpPr>
        <p:spPr>
          <a:xfrm>
            <a:off x="1058552" y="1600199"/>
            <a:ext cx="3512733" cy="47336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900" dirty="0"/>
              <a:t>Presents your education and work experience in chronological order, beginning with your most recent experiences.</a:t>
            </a:r>
          </a:p>
          <a:p>
            <a:r>
              <a:rPr lang="en-US" altLang="en-US" sz="2900" dirty="0">
                <a:hlinkClick r:id="rId3" action="ppaction://hlinkfile"/>
              </a:rPr>
              <a:t>Sample</a:t>
            </a:r>
            <a:endParaRPr lang="en-US" altLang="en-US" sz="2900" dirty="0"/>
          </a:p>
          <a:p>
            <a:pPr>
              <a:buFontTx/>
              <a:buNone/>
            </a:pPr>
            <a:endParaRPr lang="en-US" altLang="en-US" sz="2900" dirty="0">
              <a:solidFill>
                <a:srgbClr val="FF3300"/>
              </a:solidFill>
              <a:latin typeface="Arial Unicode MS" pitchFamily="34" charset="-128"/>
            </a:endParaRPr>
          </a:p>
        </p:txBody>
      </p:sp>
      <p:sp>
        <p:nvSpPr>
          <p:cNvPr id="7" name="Rectangle 4"/>
          <p:cNvSpPr txBox="1">
            <a:spLocks noChangeArrowheads="1"/>
          </p:cNvSpPr>
          <p:nvPr/>
        </p:nvSpPr>
        <p:spPr>
          <a:xfrm>
            <a:off x="4733693" y="1598340"/>
            <a:ext cx="4270375" cy="4038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155000"/>
              <a:buFontTx/>
              <a:buChar char="•"/>
            </a:pPr>
            <a:r>
              <a:rPr lang="en-US" altLang="en-US" sz="2900"/>
              <a:t>Positives:</a:t>
            </a:r>
          </a:p>
          <a:p>
            <a:pPr lvl="1">
              <a:buSzPct val="155000"/>
              <a:buFontTx/>
              <a:buChar char="•"/>
            </a:pPr>
            <a:r>
              <a:rPr lang="en-US" altLang="en-US" sz="2200"/>
              <a:t>Good if you have a long work history in one industry.</a:t>
            </a:r>
          </a:p>
          <a:p>
            <a:pPr lvl="1">
              <a:buSzPct val="155000"/>
              <a:buFontTx/>
              <a:buChar char="•"/>
            </a:pPr>
            <a:r>
              <a:rPr lang="en-US" altLang="en-US" sz="2200"/>
              <a:t>Shows your strength in the industry</a:t>
            </a:r>
          </a:p>
          <a:p>
            <a:pPr>
              <a:buSzPct val="155000"/>
              <a:buFontTx/>
              <a:buChar char="•"/>
            </a:pPr>
            <a:r>
              <a:rPr lang="en-US" altLang="en-US" sz="2700"/>
              <a:t>Negatives: </a:t>
            </a:r>
          </a:p>
          <a:p>
            <a:pPr lvl="1">
              <a:buSzPct val="155000"/>
              <a:buFontTx/>
              <a:buChar char="•"/>
            </a:pPr>
            <a:r>
              <a:rPr lang="en-US" altLang="en-US" sz="2200"/>
              <a:t>Doesn’t really show how your skills match what they’re looking for.</a:t>
            </a:r>
            <a:endParaRPr lang="en-US" altLang="en-US" sz="2200" dirty="0"/>
          </a:p>
        </p:txBody>
      </p:sp>
    </p:spTree>
    <p:extLst>
      <p:ext uri="{BB962C8B-B14F-4D97-AF65-F5344CB8AC3E}">
        <p14:creationId xmlns:p14="http://schemas.microsoft.com/office/powerpoint/2010/main" val="2474210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style>
          <a:lnRef idx="1">
            <a:schemeClr val="accent6"/>
          </a:lnRef>
          <a:fillRef idx="2">
            <a:schemeClr val="accent6"/>
          </a:fillRef>
          <a:effectRef idx="1">
            <a:schemeClr val="accent6"/>
          </a:effectRef>
          <a:fontRef idx="minor">
            <a:schemeClr val="dk1"/>
          </a:fontRef>
        </p:style>
      </p:pic>
      <p:sp>
        <p:nvSpPr>
          <p:cNvPr id="2" name="Title 1"/>
          <p:cNvSpPr>
            <a:spLocks noGrp="1"/>
          </p:cNvSpPr>
          <p:nvPr>
            <p:ph type="title"/>
          </p:nvPr>
        </p:nvSpPr>
        <p:spPr>
          <a:xfrm>
            <a:off x="912971" y="274638"/>
            <a:ext cx="8229600" cy="1143000"/>
          </a:xfrm>
        </p:spPr>
        <p:txBody>
          <a:bodyPr/>
          <a:lstStyle/>
          <a:p>
            <a:r>
              <a:rPr lang="en-US" altLang="en-US" b="1" dirty="0"/>
              <a:t>Functional Resume</a:t>
            </a:r>
            <a:endParaRPr lang="en-US" dirty="0">
              <a:solidFill>
                <a:srgbClr val="930D1D"/>
              </a:solidFill>
              <a:latin typeface="Cambria"/>
              <a:cs typeface="Cambria"/>
            </a:endParaRPr>
          </a:p>
        </p:txBody>
      </p:sp>
      <p:sp>
        <p:nvSpPr>
          <p:cNvPr id="6" name="Rectangle 3"/>
          <p:cNvSpPr txBox="1">
            <a:spLocks noChangeArrowheads="1"/>
          </p:cNvSpPr>
          <p:nvPr/>
        </p:nvSpPr>
        <p:spPr>
          <a:xfrm>
            <a:off x="1012902" y="1478040"/>
            <a:ext cx="3998913" cy="4038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700" dirty="0"/>
              <a:t>Organize experience by type of function performed.  Under each, give specific examples.</a:t>
            </a:r>
          </a:p>
          <a:p>
            <a:r>
              <a:rPr lang="en-US" altLang="en-US" sz="2700" dirty="0"/>
              <a:t>Highlight experiences that directly relate to the job you are seeking.</a:t>
            </a:r>
          </a:p>
          <a:p>
            <a:r>
              <a:rPr lang="en-US" altLang="en-US" sz="2700" dirty="0">
                <a:hlinkClick r:id="rId3" action="ppaction://hlinkfile"/>
              </a:rPr>
              <a:t>Sample</a:t>
            </a:r>
            <a:endParaRPr lang="en-US" altLang="en-US" sz="2700" dirty="0"/>
          </a:p>
        </p:txBody>
      </p:sp>
      <p:sp>
        <p:nvSpPr>
          <p:cNvPr id="7" name="Rectangle 4"/>
          <p:cNvSpPr txBox="1">
            <a:spLocks noChangeArrowheads="1"/>
          </p:cNvSpPr>
          <p:nvPr/>
        </p:nvSpPr>
        <p:spPr>
          <a:xfrm>
            <a:off x="5011816" y="1478040"/>
            <a:ext cx="3922712" cy="39624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700"/>
              <a:t>Positives:</a:t>
            </a:r>
          </a:p>
          <a:p>
            <a:pPr lvl="1"/>
            <a:r>
              <a:rPr lang="en-US" altLang="en-US" sz="1800"/>
              <a:t>Allows you to pull from all your experiences the skills each employer is looking for</a:t>
            </a:r>
          </a:p>
          <a:p>
            <a:pPr lvl="1"/>
            <a:r>
              <a:rPr lang="en-US" altLang="en-US" sz="1800"/>
              <a:t>Tells the employer what you ‘can do’ versus ‘what you’ve done’</a:t>
            </a:r>
          </a:p>
          <a:p>
            <a:r>
              <a:rPr lang="en-US" altLang="en-US" sz="2700"/>
              <a:t>Negatives:</a:t>
            </a:r>
          </a:p>
          <a:p>
            <a:pPr lvl="1"/>
            <a:r>
              <a:rPr lang="en-US" altLang="en-US" sz="2000"/>
              <a:t>Employers may ask the question: “Great, but tell me what you did in your jobs.”</a:t>
            </a:r>
            <a:endParaRPr lang="en-US" altLang="en-US" sz="2000" dirty="0"/>
          </a:p>
        </p:txBody>
      </p:sp>
    </p:spTree>
    <p:extLst>
      <p:ext uri="{BB962C8B-B14F-4D97-AF65-F5344CB8AC3E}">
        <p14:creationId xmlns:p14="http://schemas.microsoft.com/office/powerpoint/2010/main" val="247421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lstStyle/>
          <a:p>
            <a:r>
              <a:rPr lang="en-US" altLang="en-US" b="1" dirty="0"/>
              <a:t>Workshop Topics</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rmAutofit fontScale="85000" lnSpcReduction="20000"/>
          </a:bodyPr>
          <a:lstStyle/>
          <a:p>
            <a:pPr marL="457200" indent="-457200">
              <a:buFont typeface="Wingdings" pitchFamily="2" charset="2"/>
              <a:buAutoNum type="alphaLcPeriod"/>
            </a:pPr>
            <a:r>
              <a:rPr lang="en-US" altLang="en-US" b="1" dirty="0"/>
              <a:t>General Guidelines</a:t>
            </a:r>
          </a:p>
          <a:p>
            <a:pPr marL="457200" indent="-457200">
              <a:buFont typeface="Wingdings" pitchFamily="2" charset="2"/>
              <a:buAutoNum type="alphaLcPeriod"/>
            </a:pPr>
            <a:r>
              <a:rPr lang="en-US" altLang="en-US" b="1" dirty="0"/>
              <a:t>Preliminary Research</a:t>
            </a:r>
          </a:p>
          <a:p>
            <a:pPr marL="457200" indent="-457200">
              <a:buFont typeface="Wingdings" pitchFamily="2" charset="2"/>
              <a:buAutoNum type="alphaLcPeriod"/>
            </a:pPr>
            <a:r>
              <a:rPr lang="en-US" altLang="en-US" b="1" dirty="0"/>
              <a:t>Heading</a:t>
            </a:r>
          </a:p>
          <a:p>
            <a:pPr marL="457200" indent="-457200">
              <a:buFont typeface="Wingdings" pitchFamily="2" charset="2"/>
              <a:buAutoNum type="alphaLcPeriod"/>
            </a:pPr>
            <a:r>
              <a:rPr lang="en-US" altLang="en-US" b="1" dirty="0"/>
              <a:t>Objective Statement</a:t>
            </a:r>
          </a:p>
          <a:p>
            <a:pPr marL="457200" indent="-457200">
              <a:buFont typeface="Wingdings" pitchFamily="2" charset="2"/>
              <a:buAutoNum type="alphaLcPeriod"/>
            </a:pPr>
            <a:r>
              <a:rPr lang="en-US" altLang="en-US" b="1" dirty="0"/>
              <a:t>Education</a:t>
            </a:r>
          </a:p>
          <a:p>
            <a:pPr marL="457200" indent="-457200">
              <a:buFont typeface="Wingdings" pitchFamily="2" charset="2"/>
              <a:buAutoNum type="alphaLcPeriod"/>
            </a:pPr>
            <a:r>
              <a:rPr lang="en-US" altLang="en-US" b="1" dirty="0"/>
              <a:t>Employment Experience</a:t>
            </a:r>
          </a:p>
          <a:p>
            <a:pPr marL="457200" indent="-457200">
              <a:buFont typeface="Wingdings" pitchFamily="2" charset="2"/>
              <a:buAutoNum type="alphaLcPeriod"/>
            </a:pPr>
            <a:r>
              <a:rPr lang="en-US" altLang="en-US" b="1" dirty="0"/>
              <a:t>References</a:t>
            </a:r>
          </a:p>
          <a:p>
            <a:pPr marL="609600" indent="-609600">
              <a:buFont typeface="Wingdings" pitchFamily="2" charset="2"/>
              <a:buAutoNum type="alphaLcPeriod"/>
            </a:pPr>
            <a:r>
              <a:rPr lang="en-US" altLang="en-US" b="1" dirty="0"/>
              <a:t>Chronological Style</a:t>
            </a:r>
          </a:p>
          <a:p>
            <a:pPr marL="609600" indent="-609600">
              <a:buFont typeface="Wingdings" pitchFamily="2" charset="2"/>
              <a:buAutoNum type="alphaLcPeriod"/>
            </a:pPr>
            <a:r>
              <a:rPr lang="en-US" altLang="en-US" b="1" dirty="0"/>
              <a:t>Functional Style</a:t>
            </a:r>
          </a:p>
          <a:p>
            <a:pPr marL="609600" indent="-609600">
              <a:buFont typeface="Wingdings" pitchFamily="2" charset="2"/>
              <a:buAutoNum type="alphaLcPeriod"/>
            </a:pPr>
            <a:r>
              <a:rPr lang="en-US" altLang="en-US" b="1" dirty="0"/>
              <a:t>Combination Style</a:t>
            </a:r>
          </a:p>
          <a:p>
            <a:pPr marL="0" indent="0">
              <a:buNone/>
            </a:pPr>
            <a:endParaRPr lang="en-US" altLang="en-US" b="1" dirty="0"/>
          </a:p>
          <a:p>
            <a:pPr marL="0" indent="0">
              <a:buNone/>
            </a:pPr>
            <a:endParaRPr lang="en-US" dirty="0">
              <a:solidFill>
                <a:srgbClr val="930D1D"/>
              </a:solidFill>
              <a:latin typeface="Cambria"/>
              <a:cs typeface="Cambria"/>
            </a:endParaRPr>
          </a:p>
        </p:txBody>
      </p:sp>
    </p:spTree>
    <p:extLst>
      <p:ext uri="{BB962C8B-B14F-4D97-AF65-F5344CB8AC3E}">
        <p14:creationId xmlns:p14="http://schemas.microsoft.com/office/powerpoint/2010/main" val="2034660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normAutofit/>
          </a:bodyPr>
          <a:lstStyle/>
          <a:p>
            <a:r>
              <a:rPr lang="en-US" b="1" dirty="0"/>
              <a:t>What skills do you bring?</a:t>
            </a:r>
            <a:endParaRPr lang="en-US" b="1"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Autofit/>
          </a:bodyPr>
          <a:lstStyle/>
          <a:p>
            <a:pPr>
              <a:lnSpc>
                <a:spcPct val="80000"/>
              </a:lnSpc>
              <a:buFontTx/>
              <a:buNone/>
            </a:pPr>
            <a:r>
              <a:rPr lang="en-US" sz="2400" b="1" dirty="0"/>
              <a:t>Transferable skills </a:t>
            </a:r>
            <a:r>
              <a:rPr lang="en-US" sz="2400" dirty="0"/>
              <a:t>are found in how you did what you did. We use them in various situations and environments to do the things we like to do. </a:t>
            </a:r>
          </a:p>
          <a:p>
            <a:pPr>
              <a:lnSpc>
                <a:spcPct val="80000"/>
              </a:lnSpc>
              <a:buFontTx/>
              <a:buChar char="•"/>
            </a:pPr>
            <a:r>
              <a:rPr lang="en-US" sz="2400" dirty="0"/>
              <a:t>Skills are often hidden in the Job Description.</a:t>
            </a:r>
          </a:p>
          <a:p>
            <a:pPr>
              <a:lnSpc>
                <a:spcPct val="80000"/>
              </a:lnSpc>
              <a:buFontTx/>
              <a:buChar char="•"/>
            </a:pPr>
            <a:r>
              <a:rPr lang="en-US" sz="2400" dirty="0"/>
              <a:t>Skills can be found in resources like the O*Net and O.O.H.</a:t>
            </a:r>
          </a:p>
          <a:p>
            <a:pPr>
              <a:lnSpc>
                <a:spcPct val="80000"/>
              </a:lnSpc>
              <a:buFontTx/>
              <a:buNone/>
            </a:pPr>
            <a:endParaRPr lang="en-US" sz="2400" dirty="0"/>
          </a:p>
          <a:p>
            <a:pPr>
              <a:lnSpc>
                <a:spcPct val="80000"/>
              </a:lnSpc>
              <a:buFontTx/>
              <a:buNone/>
            </a:pPr>
            <a:r>
              <a:rPr lang="en-US" sz="2400" b="1" dirty="0"/>
              <a:t>Where to look for skills? </a:t>
            </a:r>
          </a:p>
          <a:p>
            <a:pPr>
              <a:lnSpc>
                <a:spcPct val="80000"/>
              </a:lnSpc>
              <a:buFontTx/>
              <a:buNone/>
            </a:pPr>
            <a:r>
              <a:rPr lang="en-US" sz="2400" dirty="0"/>
              <a:t>Consider your experiences and accomplishments in:</a:t>
            </a:r>
          </a:p>
          <a:p>
            <a:pPr>
              <a:lnSpc>
                <a:spcPct val="80000"/>
              </a:lnSpc>
              <a:buFontTx/>
              <a:buChar char="•"/>
            </a:pPr>
            <a:r>
              <a:rPr lang="en-US" sz="2400" dirty="0"/>
              <a:t>Previous Jobs</a:t>
            </a:r>
          </a:p>
          <a:p>
            <a:pPr>
              <a:lnSpc>
                <a:spcPct val="80000"/>
              </a:lnSpc>
              <a:buFontTx/>
              <a:buChar char="•"/>
            </a:pPr>
            <a:r>
              <a:rPr lang="en-US" sz="2400" dirty="0"/>
              <a:t>Volunteer experience</a:t>
            </a:r>
          </a:p>
          <a:p>
            <a:pPr>
              <a:lnSpc>
                <a:spcPct val="80000"/>
              </a:lnSpc>
              <a:buFontTx/>
              <a:buChar char="•"/>
            </a:pPr>
            <a:r>
              <a:rPr lang="en-US" sz="2400" dirty="0"/>
              <a:t>Class Projects</a:t>
            </a:r>
          </a:p>
          <a:p>
            <a:pPr>
              <a:lnSpc>
                <a:spcPct val="80000"/>
              </a:lnSpc>
              <a:buFontTx/>
              <a:buChar char="•"/>
            </a:pPr>
            <a:r>
              <a:rPr lang="en-US" sz="2400" dirty="0"/>
              <a:t>Even Hobbies/Interests</a:t>
            </a:r>
          </a:p>
          <a:p>
            <a:pPr marL="0" indent="0">
              <a:buNone/>
            </a:pPr>
            <a:endParaRPr lang="en-US" altLang="en-US" sz="1800" dirty="0"/>
          </a:p>
          <a:p>
            <a:pPr marL="0" indent="0">
              <a:buNone/>
            </a:pPr>
            <a:endParaRPr lang="en-US" sz="2400" dirty="0">
              <a:solidFill>
                <a:srgbClr val="930D1D"/>
              </a:solidFill>
              <a:latin typeface="Cambria"/>
              <a:cs typeface="Cambria"/>
            </a:endParaRPr>
          </a:p>
        </p:txBody>
      </p:sp>
    </p:spTree>
    <p:extLst>
      <p:ext uri="{BB962C8B-B14F-4D97-AF65-F5344CB8AC3E}">
        <p14:creationId xmlns:p14="http://schemas.microsoft.com/office/powerpoint/2010/main" val="2474210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lstStyle/>
          <a:p>
            <a:r>
              <a:rPr lang="en-US" dirty="0"/>
              <a:t>Writing skill statements</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rmAutofit fontScale="85000" lnSpcReduction="20000"/>
          </a:bodyPr>
          <a:lstStyle/>
          <a:p>
            <a:pPr>
              <a:lnSpc>
                <a:spcPct val="90000"/>
              </a:lnSpc>
              <a:buFont typeface="Wingdings" pitchFamily="2" charset="2"/>
              <a:buNone/>
            </a:pPr>
            <a:r>
              <a:rPr lang="en-US" dirty="0"/>
              <a:t>Remember the STAR method in writing these statements:</a:t>
            </a:r>
          </a:p>
          <a:p>
            <a:pPr>
              <a:lnSpc>
                <a:spcPct val="90000"/>
              </a:lnSpc>
              <a:buFont typeface="Wingdings" pitchFamily="2" charset="2"/>
              <a:buNone/>
            </a:pPr>
            <a:r>
              <a:rPr lang="en-US" dirty="0"/>
              <a:t>S…Describe the Situation</a:t>
            </a:r>
          </a:p>
          <a:p>
            <a:pPr>
              <a:lnSpc>
                <a:spcPct val="90000"/>
              </a:lnSpc>
              <a:buFont typeface="Wingdings" pitchFamily="2" charset="2"/>
              <a:buNone/>
            </a:pPr>
            <a:r>
              <a:rPr lang="en-US" dirty="0"/>
              <a:t>T…Describe the Task you were working on</a:t>
            </a:r>
          </a:p>
          <a:p>
            <a:pPr>
              <a:lnSpc>
                <a:spcPct val="90000"/>
              </a:lnSpc>
              <a:buFont typeface="Wingdings" pitchFamily="2" charset="2"/>
              <a:buNone/>
            </a:pPr>
            <a:r>
              <a:rPr lang="en-US" dirty="0"/>
              <a:t>A…Describe the Action you took</a:t>
            </a:r>
          </a:p>
          <a:p>
            <a:pPr>
              <a:lnSpc>
                <a:spcPct val="90000"/>
              </a:lnSpc>
              <a:buFont typeface="Wingdings" pitchFamily="2" charset="2"/>
              <a:buNone/>
            </a:pPr>
            <a:r>
              <a:rPr lang="en-US" dirty="0"/>
              <a:t>R…Describe the Result (Accomplishment)</a:t>
            </a:r>
          </a:p>
          <a:p>
            <a:pPr>
              <a:lnSpc>
                <a:spcPct val="90000"/>
              </a:lnSpc>
              <a:buFont typeface="Wingdings" pitchFamily="2" charset="2"/>
              <a:buNone/>
            </a:pPr>
            <a:r>
              <a:rPr lang="en-US" b="1" dirty="0"/>
              <a:t>Original:</a:t>
            </a:r>
          </a:p>
          <a:p>
            <a:pPr>
              <a:lnSpc>
                <a:spcPct val="90000"/>
              </a:lnSpc>
              <a:buFontTx/>
              <a:buChar char="•"/>
            </a:pPr>
            <a:r>
              <a:rPr lang="en-US" dirty="0"/>
              <a:t>Greeted customers providing excellent customer service</a:t>
            </a:r>
          </a:p>
          <a:p>
            <a:pPr>
              <a:lnSpc>
                <a:spcPct val="90000"/>
              </a:lnSpc>
              <a:buFontTx/>
              <a:buNone/>
            </a:pPr>
            <a:r>
              <a:rPr lang="en-US" b="1" dirty="0"/>
              <a:t>Revised with STAR:</a:t>
            </a:r>
          </a:p>
          <a:p>
            <a:pPr>
              <a:lnSpc>
                <a:spcPct val="90000"/>
              </a:lnSpc>
              <a:buFontTx/>
              <a:buChar char="•"/>
            </a:pPr>
            <a:r>
              <a:rPr lang="en-US" dirty="0"/>
              <a:t>Welcomed and greeted 30+ new customers per shift offering information on promotional items leading to increased sales and exceeding holiday sales quota.  </a:t>
            </a:r>
          </a:p>
          <a:p>
            <a:pPr marL="0" indent="0">
              <a:buNone/>
            </a:pPr>
            <a:endParaRPr lang="en-US" altLang="en-US" b="1" dirty="0"/>
          </a:p>
          <a:p>
            <a:pPr marL="0" indent="0">
              <a:buNone/>
            </a:pPr>
            <a:endParaRPr lang="en-US" dirty="0">
              <a:solidFill>
                <a:srgbClr val="930D1D"/>
              </a:solidFill>
              <a:latin typeface="Cambria"/>
              <a:cs typeface="Cambria"/>
            </a:endParaRPr>
          </a:p>
        </p:txBody>
      </p:sp>
    </p:spTree>
    <p:extLst>
      <p:ext uri="{BB962C8B-B14F-4D97-AF65-F5344CB8AC3E}">
        <p14:creationId xmlns:p14="http://schemas.microsoft.com/office/powerpoint/2010/main" val="247421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1000"/>
                                        <p:tgtEl>
                                          <p:spTgt spid="5">
                                            <p:txEl>
                                              <p:pRg st="5" end="5"/>
                                            </p:txEl>
                                          </p:spTgt>
                                        </p:tgtEl>
                                      </p:cBhvr>
                                    </p:animEffect>
                                    <p:anim calcmode="lin" valueType="num">
                                      <p:cBhvr>
                                        <p:cTn id="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1000"/>
                                        <p:tgtEl>
                                          <p:spTgt spid="5">
                                            <p:txEl>
                                              <p:pRg st="6" end="6"/>
                                            </p:txEl>
                                          </p:spTgt>
                                        </p:tgtEl>
                                      </p:cBhvr>
                                    </p:animEffect>
                                    <p:anim calcmode="lin" valueType="num">
                                      <p:cBhvr>
                                        <p:cTn id="1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1000"/>
                                        <p:tgtEl>
                                          <p:spTgt spid="5">
                                            <p:txEl>
                                              <p:pRg st="7" end="7"/>
                                            </p:txEl>
                                          </p:spTgt>
                                        </p:tgtEl>
                                      </p:cBhvr>
                                    </p:animEffect>
                                    <p:anim calcmode="lin" valueType="num">
                                      <p:cBhvr>
                                        <p:cTn id="2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fade">
                                      <p:cBhvr>
                                        <p:cTn id="24" dur="1000"/>
                                        <p:tgtEl>
                                          <p:spTgt spid="5">
                                            <p:txEl>
                                              <p:pRg st="8" end="8"/>
                                            </p:txEl>
                                          </p:spTgt>
                                        </p:tgtEl>
                                      </p:cBhvr>
                                    </p:animEffect>
                                    <p:anim calcmode="lin" valueType="num">
                                      <p:cBhvr>
                                        <p:cTn id="2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7999"/>
          </a:xfrm>
          <a:prstGeom prst="rect">
            <a:avLst/>
          </a:prstGeom>
        </p:spPr>
      </p:pic>
      <p:sp>
        <p:nvSpPr>
          <p:cNvPr id="2" name="Title 1"/>
          <p:cNvSpPr>
            <a:spLocks noGrp="1"/>
          </p:cNvSpPr>
          <p:nvPr>
            <p:ph type="title"/>
          </p:nvPr>
        </p:nvSpPr>
        <p:spPr>
          <a:xfrm>
            <a:off x="912971" y="274638"/>
            <a:ext cx="8229600" cy="1143000"/>
          </a:xfrm>
        </p:spPr>
        <p:txBody>
          <a:bodyPr>
            <a:normAutofit fontScale="90000"/>
          </a:bodyPr>
          <a:lstStyle/>
          <a:p>
            <a:r>
              <a:rPr lang="en-US" b="1" dirty="0"/>
              <a:t>Combination Style </a:t>
            </a:r>
            <a:br>
              <a:rPr lang="en-US" b="1" dirty="0"/>
            </a:br>
            <a:r>
              <a:rPr lang="en-US" b="1" dirty="0"/>
              <a:t>Resume	</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rmAutofit lnSpcReduction="10000"/>
          </a:bodyPr>
          <a:lstStyle/>
          <a:p>
            <a:r>
              <a:rPr lang="en-US" dirty="0"/>
              <a:t>As the name suggests, a blending of Functional and Chronological styles.</a:t>
            </a:r>
          </a:p>
          <a:p>
            <a:r>
              <a:rPr lang="en-US" dirty="0"/>
              <a:t>Allows flexibility to pull out some Key Skill Sets, while keeping a detailed list of Employment History.</a:t>
            </a:r>
          </a:p>
          <a:p>
            <a:r>
              <a:rPr lang="en-US" dirty="0"/>
              <a:t>Find Skill Sets by:  Reviewing Job Announcements, Researching on the ONET, etc.</a:t>
            </a:r>
          </a:p>
          <a:p>
            <a:r>
              <a:rPr lang="en-US" dirty="0">
                <a:hlinkClick r:id="rId3" action="ppaction://hlinkfile"/>
              </a:rPr>
              <a:t>Sample</a:t>
            </a:r>
            <a:endParaRPr lang="en-US" dirty="0"/>
          </a:p>
          <a:p>
            <a:pPr marL="0" indent="0">
              <a:buNone/>
            </a:pPr>
            <a:endParaRPr lang="en-US" altLang="en-US" b="1" dirty="0"/>
          </a:p>
          <a:p>
            <a:pPr marL="0" indent="0">
              <a:buNone/>
            </a:pPr>
            <a:endParaRPr lang="en-US" dirty="0">
              <a:solidFill>
                <a:srgbClr val="930D1D"/>
              </a:solidFill>
              <a:latin typeface="Cambria"/>
              <a:cs typeface="Cambria"/>
            </a:endParaRPr>
          </a:p>
        </p:txBody>
      </p:sp>
    </p:spTree>
    <p:extLst>
      <p:ext uri="{BB962C8B-B14F-4D97-AF65-F5344CB8AC3E}">
        <p14:creationId xmlns:p14="http://schemas.microsoft.com/office/powerpoint/2010/main" val="2474210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7999"/>
          </a:xfrm>
          <a:prstGeom prst="rect">
            <a:avLst/>
          </a:prstGeom>
        </p:spPr>
      </p:pic>
      <p:sp>
        <p:nvSpPr>
          <p:cNvPr id="2" name="Title 1"/>
          <p:cNvSpPr>
            <a:spLocks noGrp="1"/>
          </p:cNvSpPr>
          <p:nvPr>
            <p:ph type="title"/>
          </p:nvPr>
        </p:nvSpPr>
        <p:spPr>
          <a:xfrm>
            <a:off x="912971" y="274638"/>
            <a:ext cx="8229600" cy="1143000"/>
          </a:xfrm>
        </p:spPr>
        <p:txBody>
          <a:bodyPr>
            <a:normAutofit/>
          </a:bodyPr>
          <a:lstStyle/>
          <a:p>
            <a:r>
              <a:rPr lang="en-US" b="1" dirty="0"/>
              <a:t>What are they really looking at?</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rmAutofit/>
          </a:bodyPr>
          <a:lstStyle/>
          <a:p>
            <a:pPr marL="0" indent="0">
              <a:buNone/>
            </a:pPr>
            <a:endParaRPr lang="en-US" altLang="en-US" b="1" dirty="0"/>
          </a:p>
          <a:p>
            <a:pPr marL="0" indent="0">
              <a:buNone/>
            </a:pPr>
            <a:endParaRPr lang="en-US" dirty="0">
              <a:solidFill>
                <a:srgbClr val="930D1D"/>
              </a:solidFill>
              <a:latin typeface="Cambria"/>
              <a:cs typeface="Cambria"/>
            </a:endParaRPr>
          </a:p>
        </p:txBody>
      </p:sp>
    </p:spTree>
    <p:extLst>
      <p:ext uri="{BB962C8B-B14F-4D97-AF65-F5344CB8AC3E}">
        <p14:creationId xmlns:p14="http://schemas.microsoft.com/office/powerpoint/2010/main" val="2675064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7999"/>
          </a:xfrm>
          <a:prstGeom prst="rect">
            <a:avLst/>
          </a:prstGeom>
        </p:spPr>
      </p:pic>
      <p:pic>
        <p:nvPicPr>
          <p:cNvPr id="7" name="Picture 2" descr="C:\Users\ehilden\Desktop\Less  professional resume eye tracking.jpg"/>
          <p:cNvPicPr>
            <a:picLocks noChangeAspect="1" noChangeArrowheads="1"/>
          </p:cNvPicPr>
          <p:nvPr/>
        </p:nvPicPr>
        <p:blipFill>
          <a:blip r:embed="rId3"/>
          <a:srcRect/>
          <a:stretch>
            <a:fillRect/>
          </a:stretch>
        </p:blipFill>
        <p:spPr bwMode="auto">
          <a:xfrm>
            <a:off x="2058114" y="304799"/>
            <a:ext cx="5029200" cy="6553200"/>
          </a:xfrm>
          <a:prstGeom prst="rect">
            <a:avLst/>
          </a:prstGeom>
          <a:noFill/>
          <a:ln w="9525">
            <a:noFill/>
            <a:miter lim="800000"/>
            <a:headEnd/>
            <a:tailEnd/>
          </a:ln>
        </p:spPr>
      </p:pic>
    </p:spTree>
    <p:extLst>
      <p:ext uri="{BB962C8B-B14F-4D97-AF65-F5344CB8AC3E}">
        <p14:creationId xmlns:p14="http://schemas.microsoft.com/office/powerpoint/2010/main" val="1065058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7999"/>
          </a:xfrm>
          <a:prstGeom prst="rect">
            <a:avLst/>
          </a:prstGeom>
        </p:spPr>
      </p:pic>
      <p:pic>
        <p:nvPicPr>
          <p:cNvPr id="4" name="Picture 2" descr="C:\Users\ehilden\Desktop\Well Written Resume eye tracking.jpg"/>
          <p:cNvPicPr>
            <a:picLocks noChangeAspect="1" noChangeArrowheads="1"/>
          </p:cNvPicPr>
          <p:nvPr/>
        </p:nvPicPr>
        <p:blipFill>
          <a:blip r:embed="rId3"/>
          <a:srcRect/>
          <a:stretch>
            <a:fillRect/>
          </a:stretch>
        </p:blipFill>
        <p:spPr bwMode="auto">
          <a:xfrm>
            <a:off x="2576433" y="44834"/>
            <a:ext cx="4124618" cy="6769950"/>
          </a:xfrm>
          <a:prstGeom prst="rect">
            <a:avLst/>
          </a:prstGeom>
          <a:noFill/>
          <a:ln w="9525">
            <a:noFill/>
            <a:miter lim="800000"/>
            <a:headEnd/>
            <a:tailEnd/>
          </a:ln>
        </p:spPr>
      </p:pic>
    </p:spTree>
    <p:extLst>
      <p:ext uri="{BB962C8B-B14F-4D97-AF65-F5344CB8AC3E}">
        <p14:creationId xmlns:p14="http://schemas.microsoft.com/office/powerpoint/2010/main" val="1297680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lstStyle/>
          <a:p>
            <a:r>
              <a:rPr lang="en-US" altLang="en-US" b="1" dirty="0"/>
              <a:t>Reference Page</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rmAutofit/>
          </a:bodyPr>
          <a:lstStyle/>
          <a:p>
            <a:pPr>
              <a:lnSpc>
                <a:spcPct val="90000"/>
              </a:lnSpc>
            </a:pPr>
            <a:r>
              <a:rPr lang="en-US" altLang="en-US" sz="2400" b="1" dirty="0"/>
              <a:t>Do not include actual references on your resume</a:t>
            </a:r>
          </a:p>
          <a:p>
            <a:pPr>
              <a:lnSpc>
                <a:spcPct val="90000"/>
              </a:lnSpc>
            </a:pPr>
            <a:r>
              <a:rPr lang="en-US" altLang="en-US" sz="2400" b="1" dirty="0"/>
              <a:t>Create a separate page with your heading and title it:</a:t>
            </a:r>
          </a:p>
          <a:p>
            <a:pPr algn="ctr">
              <a:lnSpc>
                <a:spcPct val="90000"/>
              </a:lnSpc>
              <a:buFont typeface="Wingdings" pitchFamily="2" charset="2"/>
              <a:buNone/>
            </a:pPr>
            <a:r>
              <a:rPr lang="en-US" altLang="en-US" sz="2400" b="1" dirty="0"/>
              <a:t>REFERENCES</a:t>
            </a:r>
          </a:p>
          <a:p>
            <a:pPr>
              <a:lnSpc>
                <a:spcPct val="90000"/>
              </a:lnSpc>
            </a:pPr>
            <a:r>
              <a:rPr lang="en-US" altLang="en-US" sz="2400" b="1" dirty="0"/>
              <a:t>Include: Name, Title, Relationship to you, Company, Phone, Email </a:t>
            </a:r>
            <a:r>
              <a:rPr lang="en-US" altLang="en-US" sz="2400" b="1" dirty="0">
                <a:solidFill>
                  <a:srgbClr val="FF0000"/>
                </a:solidFill>
              </a:rPr>
              <a:t>and how you know the person!</a:t>
            </a:r>
          </a:p>
          <a:p>
            <a:pPr marL="0" indent="0">
              <a:buNone/>
            </a:pPr>
            <a:endParaRPr lang="en-US" altLang="en-US" sz="2400" b="1" dirty="0"/>
          </a:p>
          <a:p>
            <a:pPr marL="0" indent="0">
              <a:buNone/>
            </a:pPr>
            <a:endParaRPr lang="en-US" sz="2400" dirty="0">
              <a:solidFill>
                <a:srgbClr val="930D1D"/>
              </a:solidFill>
              <a:latin typeface="Cambria"/>
              <a:cs typeface="Cambria"/>
            </a:endParaRPr>
          </a:p>
        </p:txBody>
      </p:sp>
      <p:sp>
        <p:nvSpPr>
          <p:cNvPr id="6" name="Rectangle 5"/>
          <p:cNvSpPr txBox="1">
            <a:spLocks noChangeArrowheads="1"/>
          </p:cNvSpPr>
          <p:nvPr/>
        </p:nvSpPr>
        <p:spPr>
          <a:xfrm>
            <a:off x="1061654" y="3752385"/>
            <a:ext cx="7924800" cy="20574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Wingdings" pitchFamily="2" charset="2"/>
              <a:buAutoNum type="arabicPeriod"/>
            </a:pPr>
            <a:r>
              <a:rPr lang="en-US" altLang="en-US" sz="2000" b="1" dirty="0"/>
              <a:t>Dr. Mary Smith, </a:t>
            </a:r>
            <a:r>
              <a:rPr lang="en-US" altLang="en-US" sz="2000" dirty="0"/>
              <a:t>Business Department Faculty</a:t>
            </a:r>
          </a:p>
          <a:p>
            <a:pPr marL="514350" indent="-514350">
              <a:buFont typeface="Wingdings" pitchFamily="2" charset="2"/>
              <a:buNone/>
            </a:pPr>
            <a:r>
              <a:rPr lang="en-US" altLang="en-US" sz="2000" dirty="0"/>
              <a:t>	Saddleback College</a:t>
            </a:r>
          </a:p>
          <a:p>
            <a:pPr marL="514350" indent="-514350">
              <a:buFont typeface="Wingdings" pitchFamily="2" charset="2"/>
              <a:buNone/>
            </a:pPr>
            <a:r>
              <a:rPr lang="en-US" altLang="en-US" sz="2000" dirty="0"/>
              <a:t>	Mission Viejo, CA  92692</a:t>
            </a:r>
          </a:p>
          <a:p>
            <a:pPr marL="514350" indent="-514350">
              <a:buFont typeface="Wingdings" pitchFamily="2" charset="2"/>
              <a:buNone/>
            </a:pPr>
            <a:r>
              <a:rPr lang="en-US" altLang="en-US" sz="2000" b="1" dirty="0"/>
              <a:t>	(949) 555-1212   </a:t>
            </a:r>
          </a:p>
          <a:p>
            <a:pPr marL="514350" indent="-514350">
              <a:buFont typeface="Wingdings" pitchFamily="2" charset="2"/>
              <a:buNone/>
            </a:pPr>
            <a:r>
              <a:rPr lang="en-US" altLang="en-US" sz="2000" b="1" dirty="0"/>
              <a:t>	</a:t>
            </a:r>
            <a:r>
              <a:rPr lang="en-US" altLang="en-US" sz="2000" b="1" dirty="0">
                <a:hlinkClick r:id="rId3"/>
              </a:rPr>
              <a:t>msmith@saddleback.edu</a:t>
            </a:r>
            <a:r>
              <a:rPr lang="en-US" altLang="en-US" sz="2000" b="1" dirty="0"/>
              <a:t> </a:t>
            </a:r>
          </a:p>
          <a:p>
            <a:pPr marL="514350" indent="-514350">
              <a:buFont typeface="Wingdings" pitchFamily="2" charset="2"/>
              <a:buNone/>
            </a:pPr>
            <a:r>
              <a:rPr lang="en-US" altLang="en-US" sz="2000" b="1" dirty="0"/>
              <a:t>	</a:t>
            </a:r>
            <a:r>
              <a:rPr lang="en-US" altLang="en-US" sz="2000" dirty="0"/>
              <a:t>Instructor for Business Communications and other business courses. </a:t>
            </a:r>
          </a:p>
          <a:p>
            <a:pPr marL="514350" indent="-514350">
              <a:buFont typeface="Wingdings" pitchFamily="2" charset="2"/>
              <a:buNone/>
            </a:pPr>
            <a:r>
              <a:rPr lang="en-US" altLang="en-US" sz="2000" b="1" dirty="0">
                <a:solidFill>
                  <a:srgbClr val="FF3300"/>
                </a:solidFill>
              </a:rPr>
              <a:t>2.  	Mr. Smith, XXXXX…</a:t>
            </a:r>
            <a:endParaRPr lang="en-US" altLang="en-US" sz="2900" dirty="0">
              <a:solidFill>
                <a:srgbClr val="FF3300"/>
              </a:solidFill>
            </a:endParaRPr>
          </a:p>
        </p:txBody>
      </p:sp>
    </p:spTree>
    <p:extLst>
      <p:ext uri="{BB962C8B-B14F-4D97-AF65-F5344CB8AC3E}">
        <p14:creationId xmlns:p14="http://schemas.microsoft.com/office/powerpoint/2010/main" val="2474210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lstStyle/>
          <a:p>
            <a:r>
              <a:rPr lang="en-US" altLang="en-US" b="1" dirty="0"/>
              <a:t>Additional Resume Resources</a:t>
            </a:r>
            <a:r>
              <a:rPr lang="en-US" altLang="en-US" dirty="0"/>
              <a:t> </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0"/>
            <a:ext cx="7995424" cy="5090532"/>
          </a:xfrm>
        </p:spPr>
        <p:txBody>
          <a:bodyPr>
            <a:normAutofit/>
          </a:bodyPr>
          <a:lstStyle/>
          <a:p>
            <a:endParaRPr lang="en-US" altLang="en-US" sz="2400" dirty="0"/>
          </a:p>
          <a:p>
            <a:pPr marL="0" indent="0">
              <a:buNone/>
            </a:pPr>
            <a:endParaRPr lang="en-US" altLang="en-US" sz="2400" dirty="0"/>
          </a:p>
          <a:p>
            <a:pPr marL="0" indent="0">
              <a:buNone/>
            </a:pPr>
            <a:endParaRPr lang="en-US" altLang="en-US" sz="2400" b="1" dirty="0"/>
          </a:p>
          <a:p>
            <a:endParaRPr lang="en-US" sz="2400" dirty="0">
              <a:solidFill>
                <a:srgbClr val="930D1D"/>
              </a:solidFill>
              <a:latin typeface="Cambria"/>
              <a:cs typeface="Cambria"/>
            </a:endParaRPr>
          </a:p>
        </p:txBody>
      </p:sp>
      <p:sp>
        <p:nvSpPr>
          <p:cNvPr id="6" name="TextBox 5">
            <a:extLst>
              <a:ext uri="{FF2B5EF4-FFF2-40B4-BE49-F238E27FC236}">
                <a16:creationId xmlns:a16="http://schemas.microsoft.com/office/drawing/2014/main" id="{4D41989A-31CE-4E8E-AF48-00E55422AC16}"/>
              </a:ext>
            </a:extLst>
          </p:cNvPr>
          <p:cNvSpPr txBox="1"/>
          <p:nvPr/>
        </p:nvSpPr>
        <p:spPr>
          <a:xfrm>
            <a:off x="999744" y="1938528"/>
            <a:ext cx="7910080" cy="2308324"/>
          </a:xfrm>
          <a:prstGeom prst="rect">
            <a:avLst/>
          </a:prstGeom>
          <a:noFill/>
        </p:spPr>
        <p:txBody>
          <a:bodyPr wrap="square" rtlCol="0">
            <a:spAutoFit/>
          </a:bodyPr>
          <a:lstStyle/>
          <a:p>
            <a:r>
              <a:rPr lang="en-US" sz="3600" b="1" dirty="0"/>
              <a:t>Use the Resume Writing feature in the Student Employment System! </a:t>
            </a:r>
          </a:p>
          <a:p>
            <a:r>
              <a:rPr lang="en-US" sz="3600" b="1" dirty="0">
                <a:hlinkClick r:id="rId3"/>
              </a:rPr>
              <a:t>https://saddleback-csm.symplicity.com/students</a:t>
            </a:r>
            <a:r>
              <a:rPr lang="en-US" sz="3600" b="1" dirty="0"/>
              <a:t> </a:t>
            </a:r>
          </a:p>
        </p:txBody>
      </p:sp>
    </p:spTree>
    <p:extLst>
      <p:ext uri="{BB962C8B-B14F-4D97-AF65-F5344CB8AC3E}">
        <p14:creationId xmlns:p14="http://schemas.microsoft.com/office/powerpoint/2010/main" val="2474210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lstStyle/>
          <a:p>
            <a:r>
              <a:rPr lang="en-US" altLang="en-US" b="1" dirty="0"/>
              <a:t>Thanks!	</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0"/>
            <a:ext cx="7995424" cy="5090532"/>
          </a:xfrm>
        </p:spPr>
        <p:txBody>
          <a:bodyPr>
            <a:normAutofit/>
          </a:bodyPr>
          <a:lstStyle/>
          <a:p>
            <a:endParaRPr lang="en-US" altLang="en-US" sz="2400" dirty="0"/>
          </a:p>
          <a:p>
            <a:pPr marL="0" indent="0">
              <a:buNone/>
            </a:pPr>
            <a:endParaRPr lang="en-US" altLang="en-US" sz="2400" dirty="0"/>
          </a:p>
          <a:p>
            <a:pPr marL="0" indent="0">
              <a:buNone/>
            </a:pPr>
            <a:endParaRPr lang="en-US" altLang="en-US" sz="2400" b="1" dirty="0"/>
          </a:p>
          <a:p>
            <a:endParaRPr lang="en-US" sz="2400" dirty="0">
              <a:solidFill>
                <a:srgbClr val="930D1D"/>
              </a:solidFill>
              <a:latin typeface="Cambria"/>
              <a:cs typeface="Cambria"/>
            </a:endParaRPr>
          </a:p>
        </p:txBody>
      </p:sp>
      <p:sp>
        <p:nvSpPr>
          <p:cNvPr id="6" name="TextBox 5">
            <a:extLst>
              <a:ext uri="{FF2B5EF4-FFF2-40B4-BE49-F238E27FC236}">
                <a16:creationId xmlns:a16="http://schemas.microsoft.com/office/drawing/2014/main" id="{4D41989A-31CE-4E8E-AF48-00E55422AC16}"/>
              </a:ext>
            </a:extLst>
          </p:cNvPr>
          <p:cNvSpPr txBox="1"/>
          <p:nvPr/>
        </p:nvSpPr>
        <p:spPr>
          <a:xfrm>
            <a:off x="999744" y="1938528"/>
            <a:ext cx="7910080" cy="2308324"/>
          </a:xfrm>
          <a:prstGeom prst="rect">
            <a:avLst/>
          </a:prstGeom>
          <a:noFill/>
        </p:spPr>
        <p:txBody>
          <a:bodyPr wrap="square" rtlCol="0">
            <a:spAutoFit/>
          </a:bodyPr>
          <a:lstStyle/>
          <a:p>
            <a:r>
              <a:rPr lang="en-US" sz="3600" b="1" dirty="0"/>
              <a:t>Eric Hilden</a:t>
            </a:r>
          </a:p>
          <a:p>
            <a:r>
              <a:rPr lang="en-US" sz="3600" b="1" dirty="0"/>
              <a:t>Career Placement Officer</a:t>
            </a:r>
          </a:p>
          <a:p>
            <a:r>
              <a:rPr lang="en-US" sz="3600" b="1" dirty="0">
                <a:hlinkClick r:id="rId3"/>
              </a:rPr>
              <a:t>ehilden@saddleback.edu</a:t>
            </a:r>
            <a:endParaRPr lang="en-US" sz="3600" b="1" dirty="0"/>
          </a:p>
          <a:p>
            <a:r>
              <a:rPr lang="en-US" sz="3600" b="1" dirty="0">
                <a:hlinkClick r:id="rId4"/>
              </a:rPr>
              <a:t>www.saddleback.edu/jobs</a:t>
            </a:r>
            <a:r>
              <a:rPr lang="en-US" sz="3600" b="1" dirty="0"/>
              <a:t> </a:t>
            </a:r>
          </a:p>
        </p:txBody>
      </p:sp>
    </p:spTree>
    <p:extLst>
      <p:ext uri="{BB962C8B-B14F-4D97-AF65-F5344CB8AC3E}">
        <p14:creationId xmlns:p14="http://schemas.microsoft.com/office/powerpoint/2010/main" val="355357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lstStyle/>
          <a:p>
            <a:r>
              <a:rPr lang="en-US" altLang="en-US" b="1" dirty="0"/>
              <a:t>What is a resume?</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rmAutofit/>
          </a:bodyPr>
          <a:lstStyle/>
          <a:p>
            <a:r>
              <a:rPr lang="en-US" altLang="en-US" b="1" dirty="0"/>
              <a:t>A resume is a summary of your experience, ability, and accomplishments.  </a:t>
            </a:r>
          </a:p>
          <a:p>
            <a:r>
              <a:rPr lang="en-US" altLang="en-US" b="1" dirty="0"/>
              <a:t>A resume is not a list of everything you’ve done in previous positions.</a:t>
            </a:r>
          </a:p>
          <a:p>
            <a:r>
              <a:rPr lang="en-US" altLang="en-US" b="1" dirty="0"/>
              <a:t>A resume must show your </a:t>
            </a:r>
          </a:p>
          <a:p>
            <a:pPr>
              <a:buFont typeface="Wingdings" pitchFamily="2" charset="2"/>
              <a:buNone/>
            </a:pPr>
            <a:r>
              <a:rPr lang="en-US" altLang="en-US" dirty="0"/>
              <a:t>     </a:t>
            </a:r>
            <a:r>
              <a:rPr lang="en-US" altLang="en-US" b="1" u="sng" dirty="0">
                <a:solidFill>
                  <a:schemeClr val="accent2">
                    <a:lumMod val="75000"/>
                  </a:schemeClr>
                </a:solidFill>
              </a:rPr>
              <a:t>VALUE</a:t>
            </a:r>
            <a:r>
              <a:rPr lang="en-US" altLang="en-US" b="1" dirty="0">
                <a:solidFill>
                  <a:srgbClr val="800000"/>
                </a:solidFill>
              </a:rPr>
              <a:t> </a:t>
            </a:r>
            <a:r>
              <a:rPr lang="en-US" altLang="en-US" b="1" dirty="0"/>
              <a:t>to the new employer</a:t>
            </a:r>
            <a:endParaRPr lang="en-US" altLang="en-US" dirty="0"/>
          </a:p>
          <a:p>
            <a:pPr marL="0" indent="0">
              <a:buNone/>
            </a:pPr>
            <a:endParaRPr lang="en-US" altLang="en-US" b="1" dirty="0"/>
          </a:p>
          <a:p>
            <a:pPr marL="0" indent="0">
              <a:buNone/>
            </a:pPr>
            <a:endParaRPr lang="en-US" dirty="0">
              <a:solidFill>
                <a:srgbClr val="930D1D"/>
              </a:solidFill>
              <a:latin typeface="Cambria"/>
              <a:cs typeface="Cambria"/>
            </a:endParaRPr>
          </a:p>
        </p:txBody>
      </p:sp>
      <p:pic>
        <p:nvPicPr>
          <p:cNvPr id="6" name="Picture 5" descr="pe0169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81409" y="4614156"/>
            <a:ext cx="2795588" cy="1730375"/>
          </a:xfrm>
          <a:prstGeom prst="rect">
            <a:avLst/>
          </a:prstGeom>
        </p:spPr>
      </p:pic>
    </p:spTree>
    <p:extLst>
      <p:ext uri="{BB962C8B-B14F-4D97-AF65-F5344CB8AC3E}">
        <p14:creationId xmlns:p14="http://schemas.microsoft.com/office/powerpoint/2010/main" val="111732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normAutofit/>
          </a:bodyPr>
          <a:lstStyle/>
          <a:p>
            <a:r>
              <a:rPr lang="en-US" altLang="en-US" b="1" dirty="0"/>
              <a:t>Purpose of a resume?</a:t>
            </a:r>
            <a:endParaRPr lang="en-US" dirty="0">
              <a:solidFill>
                <a:srgbClr val="930D1D"/>
              </a:solidFill>
              <a:latin typeface="Cambria"/>
              <a:cs typeface="Cambria"/>
            </a:endParaRPr>
          </a:p>
        </p:txBody>
      </p:sp>
      <p:pic>
        <p:nvPicPr>
          <p:cNvPr id="6" name="Picture 5" descr="pe0169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81409" y="4614156"/>
            <a:ext cx="2795588" cy="1730375"/>
          </a:xfrm>
          <a:prstGeom prst="rect">
            <a:avLst/>
          </a:prstGeom>
        </p:spPr>
      </p:pic>
      <p:sp>
        <p:nvSpPr>
          <p:cNvPr id="8" name="Content Placeholder 2"/>
          <p:cNvSpPr>
            <a:spLocks noGrp="1"/>
          </p:cNvSpPr>
          <p:nvPr>
            <p:ph idx="1"/>
          </p:nvPr>
        </p:nvSpPr>
        <p:spPr>
          <a:xfrm>
            <a:off x="1008994" y="1489838"/>
            <a:ext cx="8229600" cy="4706010"/>
          </a:xfrm>
        </p:spPr>
        <p:txBody>
          <a:bodyPr>
            <a:normAutofit/>
          </a:bodyPr>
          <a:lstStyle/>
          <a:p>
            <a:pPr>
              <a:defRPr/>
            </a:pPr>
            <a:r>
              <a:rPr lang="en-US" altLang="en-US" dirty="0"/>
              <a:t>A:  </a:t>
            </a:r>
            <a:r>
              <a:rPr lang="en-US" altLang="en-US" b="1" dirty="0"/>
              <a:t>Get a job?</a:t>
            </a:r>
          </a:p>
          <a:p>
            <a:pPr>
              <a:defRPr/>
            </a:pPr>
            <a:r>
              <a:rPr lang="en-US" altLang="en-US" dirty="0"/>
              <a:t>B:  </a:t>
            </a:r>
            <a:r>
              <a:rPr lang="en-US" altLang="en-US" b="1" dirty="0"/>
              <a:t>Create referrals?</a:t>
            </a:r>
          </a:p>
          <a:p>
            <a:pPr>
              <a:defRPr/>
            </a:pPr>
            <a:r>
              <a:rPr lang="en-US" altLang="en-US" dirty="0"/>
              <a:t>C:  </a:t>
            </a:r>
            <a:r>
              <a:rPr lang="en-US" altLang="en-US" b="1" dirty="0"/>
              <a:t>Generate curiosity? </a:t>
            </a:r>
          </a:p>
          <a:p>
            <a:pPr>
              <a:defRPr/>
            </a:pPr>
            <a:r>
              <a:rPr lang="en-US" altLang="en-US" dirty="0"/>
              <a:t>D:  </a:t>
            </a:r>
            <a:r>
              <a:rPr lang="en-US" altLang="en-US" b="1" dirty="0"/>
              <a:t>Generate a job interview?</a:t>
            </a:r>
          </a:p>
          <a:p>
            <a:pPr marL="0" indent="0">
              <a:buFont typeface="Wingdings 2" panose="05020102010507070707" pitchFamily="18" charset="2"/>
              <a:buNone/>
              <a:defRPr/>
            </a:pPr>
            <a:endParaRPr lang="en-US" altLang="en-US" dirty="0"/>
          </a:p>
          <a:p>
            <a:pPr marL="0" indent="0">
              <a:buFont typeface="Wingdings 2" panose="05020102010507070707" pitchFamily="18" charset="2"/>
              <a:buNone/>
              <a:defRPr/>
            </a:pPr>
            <a:r>
              <a:rPr lang="en-US" altLang="en-US" b="1" dirty="0"/>
              <a:t>1:  </a:t>
            </a:r>
            <a:r>
              <a:rPr lang="en-US" altLang="en-US" dirty="0"/>
              <a:t>A?		    </a:t>
            </a:r>
            <a:r>
              <a:rPr lang="en-US" altLang="en-US" b="1" dirty="0"/>
              <a:t> 4: </a:t>
            </a:r>
            <a:r>
              <a:rPr lang="en-US" altLang="en-US" dirty="0"/>
              <a:t>B?		</a:t>
            </a:r>
          </a:p>
          <a:p>
            <a:pPr marL="0" indent="0">
              <a:buFont typeface="Wingdings 2" panose="05020102010507070707" pitchFamily="18" charset="2"/>
              <a:buNone/>
              <a:defRPr/>
            </a:pPr>
            <a:r>
              <a:rPr lang="en-US" altLang="en-US" b="1" dirty="0"/>
              <a:t>2:  </a:t>
            </a:r>
            <a:r>
              <a:rPr lang="en-US" altLang="en-US" dirty="0"/>
              <a:t>A &amp; B?	</a:t>
            </a:r>
            <a:r>
              <a:rPr lang="en-US" altLang="en-US" b="1" dirty="0"/>
              <a:t>5: </a:t>
            </a:r>
            <a:r>
              <a:rPr lang="en-US" altLang="en-US" dirty="0"/>
              <a:t>C?</a:t>
            </a:r>
          </a:p>
          <a:p>
            <a:pPr marL="0" indent="0">
              <a:buFont typeface="Wingdings 2" panose="05020102010507070707" pitchFamily="18" charset="2"/>
              <a:buNone/>
              <a:defRPr/>
            </a:pPr>
            <a:r>
              <a:rPr lang="en-US" altLang="en-US" b="1" dirty="0"/>
              <a:t>3:  </a:t>
            </a:r>
            <a:r>
              <a:rPr lang="en-US" altLang="en-US" dirty="0"/>
              <a:t>B &amp; D?	</a:t>
            </a:r>
            <a:r>
              <a:rPr lang="en-US" altLang="en-US" b="1" dirty="0"/>
              <a:t>6: </a:t>
            </a:r>
            <a:r>
              <a:rPr lang="en-US" altLang="en-US" dirty="0"/>
              <a:t>D?</a:t>
            </a:r>
          </a:p>
          <a:p>
            <a:pPr>
              <a:defRPr/>
            </a:pPr>
            <a:endParaRPr lang="en-US" altLang="en-US" dirty="0"/>
          </a:p>
        </p:txBody>
      </p:sp>
    </p:spTree>
    <p:extLst>
      <p:ext uri="{BB962C8B-B14F-4D97-AF65-F5344CB8AC3E}">
        <p14:creationId xmlns:p14="http://schemas.microsoft.com/office/powerpoint/2010/main" val="425651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normAutofit fontScale="90000"/>
          </a:bodyPr>
          <a:lstStyle/>
          <a:p>
            <a:r>
              <a:rPr lang="en-US" altLang="en-US" b="1" dirty="0"/>
              <a:t>How long do you have to really impress?</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rmAutofit/>
          </a:bodyPr>
          <a:lstStyle/>
          <a:p>
            <a:pPr marL="0" indent="0">
              <a:buNone/>
            </a:pPr>
            <a:endParaRPr lang="en-US" altLang="en-US" b="1" dirty="0"/>
          </a:p>
          <a:p>
            <a:pPr marL="0" indent="0">
              <a:buNone/>
            </a:pPr>
            <a:endParaRPr lang="en-US" dirty="0">
              <a:solidFill>
                <a:srgbClr val="930D1D"/>
              </a:solidFill>
              <a:latin typeface="Cambria"/>
              <a:cs typeface="Cambria"/>
            </a:endParaRPr>
          </a:p>
        </p:txBody>
      </p:sp>
      <p:sp>
        <p:nvSpPr>
          <p:cNvPr id="7" name="Content Placeholder 2"/>
          <p:cNvSpPr txBox="1">
            <a:spLocks/>
          </p:cNvSpPr>
          <p:nvPr/>
        </p:nvSpPr>
        <p:spPr>
          <a:xfrm>
            <a:off x="885374" y="1608399"/>
            <a:ext cx="8183562" cy="41878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4800" b="1" dirty="0"/>
              <a:t>6 Seconds!</a:t>
            </a:r>
          </a:p>
        </p:txBody>
      </p:sp>
      <p:pic>
        <p:nvPicPr>
          <p:cNvPr id="2052" name="Picture 4" descr="Image result for frust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45" y="2653141"/>
            <a:ext cx="4012592" cy="26701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rust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5143" y="2667067"/>
            <a:ext cx="4714604" cy="3137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31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lstStyle/>
          <a:p>
            <a:r>
              <a:rPr lang="en-US" altLang="en-US" b="1" dirty="0"/>
              <a:t>General Guidelines</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525963"/>
          </a:xfrm>
        </p:spPr>
        <p:txBody>
          <a:bodyPr>
            <a:normAutofit fontScale="77500" lnSpcReduction="20000"/>
          </a:bodyPr>
          <a:lstStyle/>
          <a:p>
            <a:r>
              <a:rPr lang="en-US" altLang="en-US" b="1" dirty="0"/>
              <a:t>Length:  It is best to limit an entry-level resume to one typed page.  Be as concise as possible in stating information in each section of your resume.</a:t>
            </a:r>
          </a:p>
          <a:p>
            <a:r>
              <a:rPr lang="en-US" altLang="en-US" b="1" dirty="0"/>
              <a:t>Font:  Avoid fonts smaller than 10 point and larger than 12 point.</a:t>
            </a:r>
          </a:p>
          <a:p>
            <a:r>
              <a:rPr lang="en-US" altLang="en-US" b="1" dirty="0"/>
              <a:t>Standard margins are 1” around the page </a:t>
            </a:r>
            <a:br>
              <a:rPr lang="en-US" altLang="en-US" b="1" dirty="0"/>
            </a:br>
            <a:r>
              <a:rPr lang="en-US" altLang="en-US" b="1" dirty="0"/>
              <a:t>(it’s acceptable at times to go lower)</a:t>
            </a:r>
          </a:p>
          <a:p>
            <a:r>
              <a:rPr lang="en-US" altLang="en-US" b="1" dirty="0"/>
              <a:t>Use borders and bullets, but don’t to overdo it!</a:t>
            </a:r>
            <a:r>
              <a:rPr lang="en-US" altLang="en-US" dirty="0"/>
              <a:t>  </a:t>
            </a:r>
          </a:p>
          <a:p>
            <a:r>
              <a:rPr lang="en-US" altLang="en-US" b="1" dirty="0"/>
              <a:t>Be creative if you’re in a creative field. If you’re not, be careful</a:t>
            </a:r>
          </a:p>
          <a:p>
            <a:r>
              <a:rPr lang="en-US" altLang="en-US" b="1" dirty="0"/>
              <a:t>Layout / styles: There are plenty of templates out there. If it quickly conveys your value, use it! 1 column or 2 column</a:t>
            </a:r>
          </a:p>
          <a:p>
            <a:pPr marL="0" indent="0">
              <a:buNone/>
            </a:pPr>
            <a:endParaRPr lang="en-US" altLang="en-US" b="1" dirty="0"/>
          </a:p>
          <a:p>
            <a:pPr marL="0" indent="0">
              <a:buNone/>
            </a:pPr>
            <a:endParaRPr lang="en-US" dirty="0">
              <a:solidFill>
                <a:srgbClr val="930D1D"/>
              </a:solidFill>
              <a:latin typeface="Cambria"/>
              <a:cs typeface="Cambria"/>
            </a:endParaRPr>
          </a:p>
        </p:txBody>
      </p:sp>
    </p:spTree>
    <p:extLst>
      <p:ext uri="{BB962C8B-B14F-4D97-AF65-F5344CB8AC3E}">
        <p14:creationId xmlns:p14="http://schemas.microsoft.com/office/powerpoint/2010/main" val="1117328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lstStyle/>
          <a:p>
            <a:r>
              <a:rPr lang="en-US" altLang="en-US" b="1" dirty="0"/>
              <a:t>Preliminary Research</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496122"/>
            <a:ext cx="4248615" cy="3388112"/>
          </a:xfrm>
        </p:spPr>
        <p:style>
          <a:lnRef idx="1">
            <a:schemeClr val="dk1"/>
          </a:lnRef>
          <a:fillRef idx="2">
            <a:schemeClr val="dk1"/>
          </a:fillRef>
          <a:effectRef idx="1">
            <a:schemeClr val="dk1"/>
          </a:effectRef>
          <a:fontRef idx="minor">
            <a:schemeClr val="dk1"/>
          </a:fontRef>
        </p:style>
        <p:txBody>
          <a:bodyPr>
            <a:noAutofit/>
          </a:bodyPr>
          <a:lstStyle/>
          <a:p>
            <a:r>
              <a:rPr lang="en-US" altLang="en-US" sz="2800" b="1" dirty="0"/>
              <a:t>Find Out…</a:t>
            </a:r>
          </a:p>
          <a:p>
            <a:pPr>
              <a:buFont typeface="Wingdings" pitchFamily="2" charset="2"/>
              <a:buNone/>
            </a:pPr>
            <a:r>
              <a:rPr lang="en-US" altLang="en-US" sz="2800" i="1" dirty="0"/>
              <a:t>	</a:t>
            </a:r>
            <a:r>
              <a:rPr lang="en-US" altLang="en-US" sz="2300" b="1" i="1" dirty="0"/>
              <a:t>*  </a:t>
            </a:r>
            <a:r>
              <a:rPr lang="en-US" altLang="en-US" sz="2300" b="1" dirty="0"/>
              <a:t>General job information</a:t>
            </a:r>
          </a:p>
          <a:p>
            <a:pPr>
              <a:buFont typeface="Wingdings" pitchFamily="2" charset="2"/>
              <a:buNone/>
            </a:pPr>
            <a:r>
              <a:rPr lang="en-US" altLang="en-US" sz="2300" b="1" dirty="0"/>
              <a:t>	*  Desired qualifications and skills</a:t>
            </a:r>
          </a:p>
          <a:p>
            <a:pPr>
              <a:buFont typeface="Wingdings" pitchFamily="2" charset="2"/>
              <a:buNone/>
            </a:pPr>
            <a:r>
              <a:rPr lang="en-US" altLang="en-US" sz="2300" b="1" dirty="0"/>
              <a:t>	*  Key values and keywords that company uses</a:t>
            </a:r>
          </a:p>
          <a:p>
            <a:pPr>
              <a:buFont typeface="Wingdings" pitchFamily="2" charset="2"/>
              <a:buNone/>
            </a:pPr>
            <a:r>
              <a:rPr lang="en-US" altLang="en-US" sz="2300" b="1" dirty="0"/>
              <a:t>	* Company Mission Statement, etc.</a:t>
            </a:r>
          </a:p>
        </p:txBody>
      </p:sp>
      <p:sp>
        <p:nvSpPr>
          <p:cNvPr id="6" name="Content Placeholder 4"/>
          <p:cNvSpPr txBox="1">
            <a:spLocks/>
          </p:cNvSpPr>
          <p:nvPr/>
        </p:nvSpPr>
        <p:spPr>
          <a:xfrm>
            <a:off x="5163015" y="1496123"/>
            <a:ext cx="3936382" cy="3388111"/>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b="1" dirty="0"/>
              <a:t>Where to look…</a:t>
            </a:r>
          </a:p>
          <a:p>
            <a:pPr>
              <a:buFont typeface="Wingdings" pitchFamily="2" charset="2"/>
              <a:buNone/>
            </a:pPr>
            <a:r>
              <a:rPr lang="en-US" altLang="en-US" sz="2800" dirty="0"/>
              <a:t>	</a:t>
            </a:r>
            <a:r>
              <a:rPr lang="en-US" altLang="en-US" sz="2300" b="1" dirty="0"/>
              <a:t>*  Online: Websites, Blogs, Facebook, Snapchat?</a:t>
            </a:r>
          </a:p>
          <a:p>
            <a:pPr>
              <a:buFont typeface="Wingdings" pitchFamily="2" charset="2"/>
              <a:buNone/>
            </a:pPr>
            <a:r>
              <a:rPr lang="en-US" altLang="en-US" sz="2300" b="1" dirty="0"/>
              <a:t>	*  Professors</a:t>
            </a:r>
          </a:p>
          <a:p>
            <a:pPr>
              <a:buFont typeface="Wingdings" pitchFamily="2" charset="2"/>
              <a:buNone/>
            </a:pPr>
            <a:r>
              <a:rPr lang="en-US" altLang="en-US" sz="2300" b="1" dirty="0"/>
              <a:t>	*  Company literature</a:t>
            </a:r>
            <a:endParaRPr lang="en-US" altLang="en-US" sz="2300" b="1" i="1" dirty="0"/>
          </a:p>
          <a:p>
            <a:pPr marL="0" indent="0">
              <a:buFont typeface="Arial"/>
              <a:buNone/>
            </a:pPr>
            <a:r>
              <a:rPr lang="en-US" sz="2000" b="1" i="1" dirty="0">
                <a:solidFill>
                  <a:srgbClr val="930D1D"/>
                </a:solidFill>
                <a:latin typeface="Cambria"/>
                <a:cs typeface="Cambria"/>
              </a:rPr>
              <a:t>      * </a:t>
            </a:r>
            <a:r>
              <a:rPr lang="en-US" sz="2400" b="1" i="1" dirty="0">
                <a:solidFill>
                  <a:srgbClr val="930D1D"/>
                </a:solidFill>
                <a:latin typeface="Cambria"/>
                <a:cs typeface="Cambria"/>
              </a:rPr>
              <a:t>LinkedIn!!!</a:t>
            </a:r>
            <a:endParaRPr lang="en-US" sz="1800" dirty="0">
              <a:solidFill>
                <a:srgbClr val="930D1D"/>
              </a:solidFill>
              <a:latin typeface="Cambria"/>
              <a:cs typeface="Cambria"/>
            </a:endParaRPr>
          </a:p>
        </p:txBody>
      </p:sp>
    </p:spTree>
    <p:extLst>
      <p:ext uri="{BB962C8B-B14F-4D97-AF65-F5344CB8AC3E}">
        <p14:creationId xmlns:p14="http://schemas.microsoft.com/office/powerpoint/2010/main" val="111732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1000"/>
                                        <p:tgtEl>
                                          <p:spTgt spid="6">
                                            <p:txEl>
                                              <p:pRg st="0" end="0"/>
                                            </p:txEl>
                                          </p:spTgt>
                                        </p:tgtEl>
                                      </p:cBhvr>
                                    </p:animEffect>
                                    <p:anim calcmode="lin" valueType="num">
                                      <p:cBhvr>
                                        <p:cTn id="3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1000"/>
                                        <p:tgtEl>
                                          <p:spTgt spid="6">
                                            <p:txEl>
                                              <p:pRg st="1" end="1"/>
                                            </p:txEl>
                                          </p:spTgt>
                                        </p:tgtEl>
                                      </p:cBhvr>
                                    </p:animEffect>
                                    <p:anim calcmode="lin" valueType="num">
                                      <p:cBhvr>
                                        <p:cTn id="4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1000"/>
                                        <p:tgtEl>
                                          <p:spTgt spid="6">
                                            <p:txEl>
                                              <p:pRg st="2" end="2"/>
                                            </p:txEl>
                                          </p:spTgt>
                                        </p:tgtEl>
                                      </p:cBhvr>
                                    </p:animEffect>
                                    <p:anim calcmode="lin" valueType="num">
                                      <p:cBhvr>
                                        <p:cTn id="4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1000"/>
                                        <p:tgtEl>
                                          <p:spTgt spid="6">
                                            <p:txEl>
                                              <p:pRg st="3" end="3"/>
                                            </p:txEl>
                                          </p:spTgt>
                                        </p:tgtEl>
                                      </p:cBhvr>
                                    </p:animEffect>
                                    <p:anim calcmode="lin" valueType="num">
                                      <p:cBhvr>
                                        <p:cTn id="5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1000"/>
                                        <p:tgtEl>
                                          <p:spTgt spid="6">
                                            <p:txEl>
                                              <p:pRg st="4" end="4"/>
                                            </p:txEl>
                                          </p:spTgt>
                                        </p:tgtEl>
                                      </p:cBhvr>
                                    </p:animEffect>
                                    <p:anim calcmode="lin" valueType="num">
                                      <p:cBhvr>
                                        <p:cTn id="5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44"/>
            <a:ext cx="9142571" cy="6857999"/>
          </a:xfrm>
          <a:prstGeom prst="rect">
            <a:avLst/>
          </a:prstGeom>
        </p:spPr>
      </p:pic>
      <p:sp>
        <p:nvSpPr>
          <p:cNvPr id="2" name="Title 1"/>
          <p:cNvSpPr>
            <a:spLocks noGrp="1"/>
          </p:cNvSpPr>
          <p:nvPr>
            <p:ph type="title"/>
          </p:nvPr>
        </p:nvSpPr>
        <p:spPr>
          <a:xfrm>
            <a:off x="912971" y="274638"/>
            <a:ext cx="8229600" cy="1143000"/>
          </a:xfrm>
        </p:spPr>
        <p:txBody>
          <a:bodyPr/>
          <a:lstStyle/>
          <a:p>
            <a:r>
              <a:rPr lang="en-US" altLang="en-US" b="1" dirty="0"/>
              <a:t>Identifying Information</a:t>
            </a:r>
            <a:endParaRPr lang="en-US" b="1" dirty="0">
              <a:solidFill>
                <a:srgbClr val="930D1D"/>
              </a:solidFill>
              <a:latin typeface="Cambria"/>
              <a:cs typeface="Cambria"/>
            </a:endParaRPr>
          </a:p>
        </p:txBody>
      </p:sp>
      <p:sp>
        <p:nvSpPr>
          <p:cNvPr id="5" name="Content Placeholder 4"/>
          <p:cNvSpPr>
            <a:spLocks noGrp="1"/>
          </p:cNvSpPr>
          <p:nvPr>
            <p:ph idx="1"/>
          </p:nvPr>
        </p:nvSpPr>
        <p:spPr>
          <a:xfrm>
            <a:off x="4648200" y="1600201"/>
            <a:ext cx="4495800" cy="3834162"/>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r>
              <a:rPr lang="en-US" altLang="en-US" dirty="0"/>
              <a:t>Put your name, permanent and campus addresses, permanent and campus phone numbers, and email address prominently at the top of your resume.</a:t>
            </a:r>
          </a:p>
          <a:p>
            <a:r>
              <a:rPr lang="en-US" altLang="en-US" dirty="0"/>
              <a:t>Avoid using a nickname to identify yourself.  </a:t>
            </a:r>
          </a:p>
          <a:p>
            <a:r>
              <a:rPr lang="en-US" altLang="en-US" dirty="0"/>
              <a:t>Consider including your URL address or fax number if you have one.</a:t>
            </a:r>
          </a:p>
          <a:p>
            <a:r>
              <a:rPr lang="en-US" altLang="en-US" dirty="0"/>
              <a:t>No casual emails or phone messages!</a:t>
            </a:r>
          </a:p>
          <a:p>
            <a:pPr marL="0" indent="0">
              <a:buNone/>
            </a:pPr>
            <a:endParaRPr lang="en-US" altLang="en-US" b="1" dirty="0"/>
          </a:p>
          <a:p>
            <a:pPr marL="0" indent="0">
              <a:buNone/>
            </a:pPr>
            <a:endParaRPr lang="en-US" dirty="0">
              <a:solidFill>
                <a:srgbClr val="930D1D"/>
              </a:solidFill>
              <a:latin typeface="Cambria"/>
              <a:cs typeface="Cambria"/>
            </a:endParaRPr>
          </a:p>
        </p:txBody>
      </p:sp>
      <p:sp>
        <p:nvSpPr>
          <p:cNvPr id="6" name="Text Box 12"/>
          <p:cNvSpPr txBox="1">
            <a:spLocks noChangeArrowheads="1"/>
          </p:cNvSpPr>
          <p:nvPr/>
        </p:nvSpPr>
        <p:spPr bwMode="auto">
          <a:xfrm>
            <a:off x="914400" y="1602060"/>
            <a:ext cx="3656885" cy="83099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spcBef>
                <a:spcPct val="50000"/>
              </a:spcBef>
            </a:pPr>
            <a:r>
              <a:rPr lang="en-US" sz="2400" b="1" dirty="0"/>
              <a:t>Your Name Should Stand Out!</a:t>
            </a:r>
          </a:p>
        </p:txBody>
      </p:sp>
      <p:sp>
        <p:nvSpPr>
          <p:cNvPr id="7" name="Rectangle 9"/>
          <p:cNvSpPr>
            <a:spLocks noChangeArrowheads="1"/>
          </p:cNvSpPr>
          <p:nvPr/>
        </p:nvSpPr>
        <p:spPr bwMode="auto">
          <a:xfrm>
            <a:off x="914400" y="2475178"/>
            <a:ext cx="3733800" cy="2514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1" hangingPunct="1">
              <a:spcBef>
                <a:spcPct val="20000"/>
              </a:spcBef>
              <a:buClr>
                <a:schemeClr val="tx1"/>
              </a:buClr>
              <a:buSzPct val="75000"/>
              <a:buFont typeface="Wingdings" pitchFamily="2" charset="2"/>
              <a:buNone/>
            </a:pPr>
            <a:endParaRPr lang="en-US" sz="2400" b="1" dirty="0"/>
          </a:p>
          <a:p>
            <a:pPr algn="ctr" eaLnBrk="1" hangingPunct="1">
              <a:spcBef>
                <a:spcPct val="20000"/>
              </a:spcBef>
              <a:buClr>
                <a:schemeClr val="tx1"/>
              </a:buClr>
              <a:buSzPct val="75000"/>
              <a:buFont typeface="Wingdings" pitchFamily="2" charset="2"/>
              <a:buNone/>
            </a:pPr>
            <a:r>
              <a:rPr lang="en-US" sz="2400" b="1" dirty="0"/>
              <a:t> KIMBERLY ANN HURST </a:t>
            </a:r>
          </a:p>
          <a:p>
            <a:pPr algn="ctr" eaLnBrk="1" hangingPunct="1">
              <a:spcBef>
                <a:spcPct val="20000"/>
              </a:spcBef>
              <a:buClr>
                <a:schemeClr val="tx1"/>
              </a:buClr>
              <a:buSzPct val="75000"/>
              <a:buFont typeface="Wingdings" pitchFamily="2" charset="2"/>
              <a:buNone/>
            </a:pPr>
            <a:r>
              <a:rPr lang="en-US" sz="2000" dirty="0"/>
              <a:t>22333 </a:t>
            </a:r>
            <a:r>
              <a:rPr lang="en-US" sz="2000" dirty="0" err="1"/>
              <a:t>Calle</a:t>
            </a:r>
            <a:r>
              <a:rPr lang="en-US" sz="2000" dirty="0"/>
              <a:t> Vista Ave #112</a:t>
            </a:r>
          </a:p>
          <a:p>
            <a:pPr algn="ctr" eaLnBrk="1" hangingPunct="1">
              <a:spcBef>
                <a:spcPct val="20000"/>
              </a:spcBef>
              <a:buClr>
                <a:schemeClr val="tx1"/>
              </a:buClr>
              <a:buSzPct val="75000"/>
              <a:buFont typeface="Wingdings" pitchFamily="2" charset="2"/>
              <a:buNone/>
            </a:pPr>
            <a:r>
              <a:rPr lang="en-US" sz="2000" dirty="0"/>
              <a:t>Mission Viejo, CA</a:t>
            </a:r>
          </a:p>
          <a:p>
            <a:pPr algn="ctr" eaLnBrk="1" hangingPunct="1">
              <a:spcBef>
                <a:spcPct val="20000"/>
              </a:spcBef>
              <a:buClr>
                <a:schemeClr val="tx1"/>
              </a:buClr>
              <a:buSzPct val="75000"/>
              <a:buFont typeface="Wingdings" pitchFamily="2" charset="2"/>
              <a:buNone/>
            </a:pPr>
            <a:r>
              <a:rPr lang="en-US" sz="2000" dirty="0"/>
              <a:t>(949) 336-4432</a:t>
            </a:r>
            <a:endParaRPr lang="en-US" sz="2000" b="1" dirty="0"/>
          </a:p>
          <a:p>
            <a:pPr algn="ctr" eaLnBrk="1" hangingPunct="1"/>
            <a:endParaRPr lang="en-US" sz="2000" dirty="0">
              <a:latin typeface="Times New Roman" pitchFamily="18" charset="0"/>
            </a:endParaRPr>
          </a:p>
        </p:txBody>
      </p:sp>
      <p:sp>
        <p:nvSpPr>
          <p:cNvPr id="8" name="Text Box 12"/>
          <p:cNvSpPr txBox="1">
            <a:spLocks noChangeArrowheads="1"/>
          </p:cNvSpPr>
          <p:nvPr/>
        </p:nvSpPr>
        <p:spPr bwMode="auto">
          <a:xfrm>
            <a:off x="924409" y="5008683"/>
            <a:ext cx="3656885"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spcBef>
                <a:spcPct val="50000"/>
              </a:spcBef>
            </a:pPr>
            <a:r>
              <a:rPr lang="en-US" sz="2400" b="1" dirty="0"/>
              <a:t>What’s missing?</a:t>
            </a:r>
          </a:p>
        </p:txBody>
      </p:sp>
      <p:sp>
        <p:nvSpPr>
          <p:cNvPr id="9" name="Text Box 12"/>
          <p:cNvSpPr txBox="1">
            <a:spLocks noChangeArrowheads="1"/>
          </p:cNvSpPr>
          <p:nvPr/>
        </p:nvSpPr>
        <p:spPr bwMode="auto">
          <a:xfrm>
            <a:off x="924409" y="5573281"/>
            <a:ext cx="7116005" cy="1015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spcBef>
                <a:spcPct val="50000"/>
              </a:spcBef>
            </a:pPr>
            <a:r>
              <a:rPr lang="en-US" sz="2400" b="1" dirty="0"/>
              <a:t>Always add a professional email to your resume!</a:t>
            </a:r>
          </a:p>
          <a:p>
            <a:pPr algn="ctr" eaLnBrk="1" hangingPunct="1">
              <a:spcBef>
                <a:spcPct val="50000"/>
              </a:spcBef>
            </a:pPr>
            <a:r>
              <a:rPr lang="en-US" sz="2400" b="1" dirty="0"/>
              <a:t>LinkedIn URL? Your own website?</a:t>
            </a:r>
          </a:p>
        </p:txBody>
      </p:sp>
    </p:spTree>
    <p:extLst>
      <p:ext uri="{BB962C8B-B14F-4D97-AF65-F5344CB8AC3E}">
        <p14:creationId xmlns:p14="http://schemas.microsoft.com/office/powerpoint/2010/main" val="111732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8"/>
            <a:ext cx="9142571" cy="6857999"/>
          </a:xfrm>
          <a:prstGeom prst="rect">
            <a:avLst/>
          </a:prstGeom>
        </p:spPr>
      </p:pic>
      <p:sp>
        <p:nvSpPr>
          <p:cNvPr id="2" name="Title 1"/>
          <p:cNvSpPr>
            <a:spLocks noGrp="1"/>
          </p:cNvSpPr>
          <p:nvPr>
            <p:ph type="title"/>
          </p:nvPr>
        </p:nvSpPr>
        <p:spPr>
          <a:xfrm>
            <a:off x="912971" y="274638"/>
            <a:ext cx="8229600" cy="1143000"/>
          </a:xfrm>
        </p:spPr>
        <p:txBody>
          <a:bodyPr/>
          <a:lstStyle/>
          <a:p>
            <a:r>
              <a:rPr lang="en-US" altLang="en-US" b="1" dirty="0"/>
              <a:t>Objective Statement</a:t>
            </a:r>
            <a:endParaRPr lang="en-US" dirty="0">
              <a:solidFill>
                <a:srgbClr val="930D1D"/>
              </a:solidFill>
              <a:latin typeface="Cambria"/>
              <a:cs typeface="Cambria"/>
            </a:endParaRPr>
          </a:p>
        </p:txBody>
      </p:sp>
      <p:sp>
        <p:nvSpPr>
          <p:cNvPr id="5" name="Content Placeholder 4"/>
          <p:cNvSpPr>
            <a:spLocks noGrp="1"/>
          </p:cNvSpPr>
          <p:nvPr>
            <p:ph idx="1"/>
          </p:nvPr>
        </p:nvSpPr>
        <p:spPr>
          <a:xfrm>
            <a:off x="914400" y="1600200"/>
            <a:ext cx="8229600" cy="4867507"/>
          </a:xfrm>
        </p:spPr>
        <p:txBody>
          <a:bodyPr>
            <a:normAutofit lnSpcReduction="10000"/>
          </a:bodyPr>
          <a:lstStyle/>
          <a:p>
            <a:r>
              <a:rPr lang="en-US" altLang="en-US" dirty="0"/>
              <a:t>Speak directly to the company and job title. Yes, this may need to change with each job you apply to:</a:t>
            </a:r>
          </a:p>
          <a:p>
            <a:pPr>
              <a:buFont typeface="Wingdings" pitchFamily="2" charset="2"/>
              <a:buNone/>
            </a:pPr>
            <a:r>
              <a:rPr lang="en-US" altLang="en-US" b="1" dirty="0">
                <a:solidFill>
                  <a:schemeClr val="accent2">
                    <a:lumMod val="75000"/>
                  </a:schemeClr>
                </a:solidFill>
              </a:rPr>
              <a:t>“To secure the position of Financial Advisor with A.G. Edwards”</a:t>
            </a:r>
          </a:p>
          <a:p>
            <a:pPr>
              <a:buFont typeface="Wingdings" pitchFamily="2" charset="2"/>
              <a:buNone/>
            </a:pPr>
            <a:r>
              <a:rPr lang="en-US" altLang="en-US" b="1" dirty="0"/>
              <a:t>	This tells an employer you want to work for them in that position.  It doesn’t show the employer that you’re searching around, but rather that you’re focused and clear about your goals.</a:t>
            </a:r>
          </a:p>
          <a:p>
            <a:pPr marL="0" indent="0">
              <a:buNone/>
            </a:pPr>
            <a:endParaRPr lang="en-US" altLang="en-US" b="1" dirty="0"/>
          </a:p>
          <a:p>
            <a:pPr marL="0" indent="0">
              <a:buNone/>
            </a:pPr>
            <a:endParaRPr lang="en-US" dirty="0">
              <a:solidFill>
                <a:srgbClr val="930D1D"/>
              </a:solidFill>
              <a:latin typeface="Cambria"/>
              <a:cs typeface="Cambria"/>
            </a:endParaRPr>
          </a:p>
        </p:txBody>
      </p:sp>
    </p:spTree>
    <p:extLst>
      <p:ext uri="{BB962C8B-B14F-4D97-AF65-F5344CB8AC3E}">
        <p14:creationId xmlns:p14="http://schemas.microsoft.com/office/powerpoint/2010/main" val="111732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ddleback College 2011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Saddleback College 2011 Template</Template>
  <TotalTime>137</TotalTime>
  <Words>1422</Words>
  <Application>Microsoft Office PowerPoint</Application>
  <PresentationFormat>On-screen Show (4:3)</PresentationFormat>
  <Paragraphs>186</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Unicode MS</vt:lpstr>
      <vt:lpstr>Calibri</vt:lpstr>
      <vt:lpstr>Cambria</vt:lpstr>
      <vt:lpstr>Times New Roman</vt:lpstr>
      <vt:lpstr>Wingdings</vt:lpstr>
      <vt:lpstr>Wingdings 2</vt:lpstr>
      <vt:lpstr>Saddleback College 2011 Template</vt:lpstr>
      <vt:lpstr>Resume Workshop</vt:lpstr>
      <vt:lpstr>Workshop Topics</vt:lpstr>
      <vt:lpstr>What is a resume?</vt:lpstr>
      <vt:lpstr>Purpose of a resume?</vt:lpstr>
      <vt:lpstr>How long do you have to really impress?</vt:lpstr>
      <vt:lpstr>General Guidelines</vt:lpstr>
      <vt:lpstr>Preliminary Research</vt:lpstr>
      <vt:lpstr>Identifying Information</vt:lpstr>
      <vt:lpstr>Objective Statement</vt:lpstr>
      <vt:lpstr>Summary of  Qualifications Statement</vt:lpstr>
      <vt:lpstr>Summary of  Qualifications Section</vt:lpstr>
      <vt:lpstr>Professional Experience</vt:lpstr>
      <vt:lpstr>Professional Experience (sample)</vt:lpstr>
      <vt:lpstr>Activities, honors, community involvement</vt:lpstr>
      <vt:lpstr>Other Content to Add?</vt:lpstr>
      <vt:lpstr>BASIC REMINDERS AND QUESTIONS</vt:lpstr>
      <vt:lpstr>Resume Styles</vt:lpstr>
      <vt:lpstr>Chronological Resume </vt:lpstr>
      <vt:lpstr>Functional Resume</vt:lpstr>
      <vt:lpstr>What skills do you bring?</vt:lpstr>
      <vt:lpstr>Writing skill statements</vt:lpstr>
      <vt:lpstr>Combination Style  Resume </vt:lpstr>
      <vt:lpstr>What are they really looking at?</vt:lpstr>
      <vt:lpstr>PowerPoint Presentation</vt:lpstr>
      <vt:lpstr>PowerPoint Presentation</vt:lpstr>
      <vt:lpstr>Reference Page</vt:lpstr>
      <vt:lpstr>Additional Resume Resources </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 Workshop</dc:title>
  <dc:creator>ehilden</dc:creator>
  <cp:lastModifiedBy>Eric Hilden</cp:lastModifiedBy>
  <cp:revision>13</cp:revision>
  <dcterms:created xsi:type="dcterms:W3CDTF">2013-08-05T20:31:30Z</dcterms:created>
  <dcterms:modified xsi:type="dcterms:W3CDTF">2021-04-12T21:48:05Z</dcterms:modified>
</cp:coreProperties>
</file>