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2" r:id="rId1"/>
  </p:sldMasterIdLst>
  <p:sldIdLst>
    <p:sldId id="256" r:id="rId2"/>
    <p:sldId id="257" r:id="rId3"/>
    <p:sldId id="258" r:id="rId4"/>
    <p:sldId id="259" r:id="rId5"/>
    <p:sldId id="260" r:id="rId6"/>
    <p:sldId id="261" r:id="rId7"/>
    <p:sldId id="262" r:id="rId8"/>
    <p:sldId id="265" r:id="rId9"/>
    <p:sldId id="263" r:id="rId10"/>
    <p:sldId id="264" r:id="rId11"/>
    <p:sldId id="270" r:id="rId12"/>
    <p:sldId id="279" r:id="rId13"/>
    <p:sldId id="280" r:id="rId14"/>
    <p:sldId id="271" r:id="rId15"/>
    <p:sldId id="266" r:id="rId16"/>
    <p:sldId id="277" r:id="rId17"/>
    <p:sldId id="267" r:id="rId18"/>
    <p:sldId id="278" r:id="rId19"/>
    <p:sldId id="268" r:id="rId20"/>
    <p:sldId id="273" r:id="rId21"/>
    <p:sldId id="269" r:id="rId22"/>
    <p:sldId id="275" r:id="rId23"/>
    <p:sldId id="274" r:id="rId24"/>
    <p:sldId id="272" r:id="rId25"/>
    <p:sldId id="276"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p:restoredTop sz="93077"/>
  </p:normalViewPr>
  <p:slideViewPr>
    <p:cSldViewPr snapToGrid="0" snapToObjects="1">
      <p:cViewPr varScale="1">
        <p:scale>
          <a:sx n="91" d="100"/>
          <a:sy n="91" d="100"/>
        </p:scale>
        <p:origin x="222"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9449A07-70CD-724D-8E9F-FCB560528CF9}" type="datetimeFigureOut">
              <a:rPr lang="en-US" smtClean="0"/>
              <a:t>04/14/2017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E410BF86-E767-A041-9770-FB9926AD3C7E}" type="slidenum">
              <a:rPr lang="en-US" smtClean="0"/>
              <a:t>‹#›</a:t>
            </a:fld>
            <a:endParaRPr lang="en-US"/>
          </a:p>
        </p:txBody>
      </p:sp>
    </p:spTree>
    <p:extLst>
      <p:ext uri="{BB962C8B-B14F-4D97-AF65-F5344CB8AC3E}">
        <p14:creationId xmlns:p14="http://schemas.microsoft.com/office/powerpoint/2010/main" val="628496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449A07-70CD-724D-8E9F-FCB560528CF9}" type="datetimeFigureOut">
              <a:rPr lang="en-US" smtClean="0"/>
              <a:t>04/14/2017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0BF86-E767-A041-9770-FB9926AD3C7E}" type="slidenum">
              <a:rPr lang="en-US" smtClean="0"/>
              <a:t>‹#›</a:t>
            </a:fld>
            <a:endParaRPr lang="en-US"/>
          </a:p>
        </p:txBody>
      </p:sp>
    </p:spTree>
    <p:extLst>
      <p:ext uri="{BB962C8B-B14F-4D97-AF65-F5344CB8AC3E}">
        <p14:creationId xmlns:p14="http://schemas.microsoft.com/office/powerpoint/2010/main" val="2043790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449A07-70CD-724D-8E9F-FCB560528CF9}" type="datetimeFigureOut">
              <a:rPr lang="en-US" smtClean="0"/>
              <a:t>04/14/2017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0BF86-E767-A041-9770-FB9926AD3C7E}" type="slidenum">
              <a:rPr lang="en-US" smtClean="0"/>
              <a:t>‹#›</a:t>
            </a:fld>
            <a:endParaRPr lang="en-US"/>
          </a:p>
        </p:txBody>
      </p:sp>
    </p:spTree>
    <p:extLst>
      <p:ext uri="{BB962C8B-B14F-4D97-AF65-F5344CB8AC3E}">
        <p14:creationId xmlns:p14="http://schemas.microsoft.com/office/powerpoint/2010/main" val="982688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449A07-70CD-724D-8E9F-FCB560528CF9}" type="datetimeFigureOut">
              <a:rPr lang="en-US" smtClean="0"/>
              <a:t>04/14/2017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0BF86-E767-A041-9770-FB9926AD3C7E}" type="slidenum">
              <a:rPr lang="en-US" smtClean="0"/>
              <a:t>‹#›</a:t>
            </a:fld>
            <a:endParaRPr lang="en-US"/>
          </a:p>
        </p:txBody>
      </p:sp>
    </p:spTree>
    <p:extLst>
      <p:ext uri="{BB962C8B-B14F-4D97-AF65-F5344CB8AC3E}">
        <p14:creationId xmlns:p14="http://schemas.microsoft.com/office/powerpoint/2010/main" val="1811780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79449A07-70CD-724D-8E9F-FCB560528CF9}" type="datetimeFigureOut">
              <a:rPr lang="en-US" smtClean="0"/>
              <a:t>04/14/2017</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E410BF86-E767-A041-9770-FB9926AD3C7E}" type="slidenum">
              <a:rPr lang="en-US" smtClean="0"/>
              <a:t>‹#›</a:t>
            </a:fld>
            <a:endParaRPr lang="en-US"/>
          </a:p>
        </p:txBody>
      </p:sp>
    </p:spTree>
    <p:extLst>
      <p:ext uri="{BB962C8B-B14F-4D97-AF65-F5344CB8AC3E}">
        <p14:creationId xmlns:p14="http://schemas.microsoft.com/office/powerpoint/2010/main" val="1418434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449A07-70CD-724D-8E9F-FCB560528CF9}" type="datetimeFigureOut">
              <a:rPr lang="en-US" smtClean="0"/>
              <a:t>04/14/2017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10BF86-E767-A041-9770-FB9926AD3C7E}" type="slidenum">
              <a:rPr lang="en-US" smtClean="0"/>
              <a:t>‹#›</a:t>
            </a:fld>
            <a:endParaRPr lang="en-US"/>
          </a:p>
        </p:txBody>
      </p:sp>
    </p:spTree>
    <p:extLst>
      <p:ext uri="{BB962C8B-B14F-4D97-AF65-F5344CB8AC3E}">
        <p14:creationId xmlns:p14="http://schemas.microsoft.com/office/powerpoint/2010/main" val="408844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9449A07-70CD-724D-8E9F-FCB560528CF9}" type="datetimeFigureOut">
              <a:rPr lang="en-US" smtClean="0"/>
              <a:t>04/14/2017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10BF86-E767-A041-9770-FB9926AD3C7E}"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643559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9449A07-70CD-724D-8E9F-FCB560528CF9}" type="datetimeFigureOut">
              <a:rPr lang="en-US" smtClean="0"/>
              <a:t>04/14/2017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10BF86-E767-A041-9770-FB9926AD3C7E}" type="slidenum">
              <a:rPr lang="en-US" smtClean="0"/>
              <a:t>‹#›</a:t>
            </a:fld>
            <a:endParaRPr 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9861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449A07-70CD-724D-8E9F-FCB560528CF9}" type="datetimeFigureOut">
              <a:rPr lang="en-US" smtClean="0"/>
              <a:t>04/14/2017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10BF86-E767-A041-9770-FB9926AD3C7E}" type="slidenum">
              <a:rPr lang="en-US" smtClean="0"/>
              <a:t>‹#›</a:t>
            </a:fld>
            <a:endParaRPr lang="en-US"/>
          </a:p>
        </p:txBody>
      </p:sp>
    </p:spTree>
    <p:extLst>
      <p:ext uri="{BB962C8B-B14F-4D97-AF65-F5344CB8AC3E}">
        <p14:creationId xmlns:p14="http://schemas.microsoft.com/office/powerpoint/2010/main" val="2099254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449A07-70CD-724D-8E9F-FCB560528CF9}" type="datetimeFigureOut">
              <a:rPr lang="en-US" smtClean="0"/>
              <a:t>04/14/2017</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E410BF86-E767-A041-9770-FB9926AD3C7E}" type="slidenum">
              <a:rPr lang="en-US" smtClean="0"/>
              <a:t>‹#›</a:t>
            </a:fld>
            <a:endParaRPr lang="en-US"/>
          </a:p>
        </p:txBody>
      </p:sp>
    </p:spTree>
    <p:extLst>
      <p:ext uri="{BB962C8B-B14F-4D97-AF65-F5344CB8AC3E}">
        <p14:creationId xmlns:p14="http://schemas.microsoft.com/office/powerpoint/2010/main" val="1168620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449A07-70CD-724D-8E9F-FCB560528CF9}" type="datetimeFigureOut">
              <a:rPr lang="en-US" smtClean="0"/>
              <a:t>04/14/2017</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E410BF86-E767-A041-9770-FB9926AD3C7E}" type="slidenum">
              <a:rPr lang="en-US" smtClean="0"/>
              <a:t>‹#›</a:t>
            </a:fld>
            <a:endParaRPr lang="en-US"/>
          </a:p>
        </p:txBody>
      </p:sp>
    </p:spTree>
    <p:extLst>
      <p:ext uri="{BB962C8B-B14F-4D97-AF65-F5344CB8AC3E}">
        <p14:creationId xmlns:p14="http://schemas.microsoft.com/office/powerpoint/2010/main" val="122400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79449A07-70CD-724D-8E9F-FCB560528CF9}" type="datetimeFigureOut">
              <a:rPr lang="en-US" smtClean="0"/>
              <a:t>04/14/2017</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E410BF86-E767-A041-9770-FB9926AD3C7E}" type="slidenum">
              <a:rPr lang="en-US" smtClean="0"/>
              <a:t>‹#›</a:t>
            </a:fld>
            <a:endParaRPr lang="en-US"/>
          </a:p>
        </p:txBody>
      </p:sp>
    </p:spTree>
    <p:extLst>
      <p:ext uri="{BB962C8B-B14F-4D97-AF65-F5344CB8AC3E}">
        <p14:creationId xmlns:p14="http://schemas.microsoft.com/office/powerpoint/2010/main" val="704323101"/>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sgelpi@hancockcollege.edu" TargetMode="External"/><Relationship Id="rId2" Type="http://schemas.openxmlformats.org/officeDocument/2006/relationships/hyperlink" Target="mailto:caschenbach@lassencollege.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Basics of Noncredit</a:t>
            </a:r>
          </a:p>
        </p:txBody>
      </p:sp>
      <p:sp>
        <p:nvSpPr>
          <p:cNvPr id="3" name="Subtitle 2"/>
          <p:cNvSpPr>
            <a:spLocks noGrp="1"/>
          </p:cNvSpPr>
          <p:nvPr>
            <p:ph type="subTitle" idx="1"/>
          </p:nvPr>
        </p:nvSpPr>
        <p:spPr>
          <a:xfrm>
            <a:off x="2265794" y="5236346"/>
            <a:ext cx="8877717" cy="990937"/>
          </a:xfrm>
        </p:spPr>
        <p:txBody>
          <a:bodyPr>
            <a:normAutofit/>
          </a:bodyPr>
          <a:lstStyle/>
          <a:p>
            <a:r>
              <a:rPr lang="en-US" dirty="0"/>
              <a:t>Cheryl </a:t>
            </a:r>
            <a:r>
              <a:rPr lang="en-US" dirty="0" err="1"/>
              <a:t>Aschenbach</a:t>
            </a:r>
            <a:r>
              <a:rPr lang="en-US" dirty="0"/>
              <a:t>, Lassen College, ASCCC Executive Committee</a:t>
            </a:r>
          </a:p>
          <a:p>
            <a:r>
              <a:rPr lang="en-US" dirty="0"/>
              <a:t>Sofia Ramirez Gelpi, Allan Hancock College, Dean Academic Affairs</a:t>
            </a:r>
          </a:p>
        </p:txBody>
      </p:sp>
    </p:spTree>
    <p:extLst>
      <p:ext uri="{BB962C8B-B14F-4D97-AF65-F5344CB8AC3E}">
        <p14:creationId xmlns:p14="http://schemas.microsoft.com/office/powerpoint/2010/main" val="726739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2657" y="354006"/>
            <a:ext cx="11046660" cy="6112111"/>
          </a:xfrm>
        </p:spPr>
      </p:pic>
    </p:spTree>
    <p:extLst>
      <p:ext uri="{BB962C8B-B14F-4D97-AF65-F5344CB8AC3E}">
        <p14:creationId xmlns:p14="http://schemas.microsoft.com/office/powerpoint/2010/main" val="572105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Cdcp</a:t>
            </a:r>
            <a:r>
              <a:rPr lang="en-US" dirty="0"/>
              <a:t>	</a:t>
            </a:r>
          </a:p>
        </p:txBody>
      </p:sp>
      <p:sp>
        <p:nvSpPr>
          <p:cNvPr id="3" name="Content Placeholder 2"/>
          <p:cNvSpPr>
            <a:spLocks noGrp="1"/>
          </p:cNvSpPr>
          <p:nvPr>
            <p:ph idx="1"/>
          </p:nvPr>
        </p:nvSpPr>
        <p:spPr/>
        <p:txBody>
          <a:bodyPr>
            <a:normAutofit fontScale="92500" lnSpcReduction="10000"/>
          </a:bodyPr>
          <a:lstStyle/>
          <a:p>
            <a:r>
              <a:rPr lang="en-US" sz="3200" dirty="0"/>
              <a:t>Career Development College Preparation</a:t>
            </a:r>
          </a:p>
          <a:p>
            <a:r>
              <a:rPr lang="en-US" sz="3200" dirty="0"/>
              <a:t>Preparation for employment or success in college-level credit coursework</a:t>
            </a:r>
          </a:p>
          <a:p>
            <a:r>
              <a:rPr lang="en-US" sz="3200" dirty="0"/>
              <a:t>Four categories of courses that, if combined into a noncredit certificate, can be eligible for apportionment funding equal to credit</a:t>
            </a:r>
          </a:p>
          <a:p>
            <a:r>
              <a:rPr lang="en-US" sz="3200" dirty="0"/>
              <a:t>Four categories: ESL, Basic Skills, Short-term Vocational, Workforce Prep</a:t>
            </a:r>
          </a:p>
          <a:p>
            <a:r>
              <a:rPr lang="en-US" sz="3200" dirty="0"/>
              <a:t>Requirements established in Ed. Code 84760.5</a:t>
            </a:r>
          </a:p>
        </p:txBody>
      </p:sp>
    </p:spTree>
    <p:extLst>
      <p:ext uri="{BB962C8B-B14F-4D97-AF65-F5344CB8AC3E}">
        <p14:creationId xmlns:p14="http://schemas.microsoft.com/office/powerpoint/2010/main" val="216993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998" y="484632"/>
            <a:ext cx="11147420" cy="1609344"/>
          </a:xfrm>
        </p:spPr>
        <p:txBody>
          <a:bodyPr>
            <a:normAutofit/>
          </a:bodyPr>
          <a:lstStyle/>
          <a:p>
            <a:r>
              <a:rPr lang="en-US" dirty="0"/>
              <a:t>Career Development and College Preparation (CDCP)</a:t>
            </a:r>
          </a:p>
        </p:txBody>
      </p:sp>
      <p:sp>
        <p:nvSpPr>
          <p:cNvPr id="4" name="Rectangle 3"/>
          <p:cNvSpPr/>
          <p:nvPr/>
        </p:nvSpPr>
        <p:spPr>
          <a:xfrm>
            <a:off x="611462" y="1997839"/>
            <a:ext cx="10516786" cy="4401205"/>
          </a:xfrm>
          <a:prstGeom prst="rect">
            <a:avLst/>
          </a:prstGeom>
        </p:spPr>
        <p:txBody>
          <a:bodyPr wrap="square">
            <a:spAutoFit/>
          </a:bodyPr>
          <a:lstStyle/>
          <a:p>
            <a:r>
              <a:rPr lang="en-US" sz="2800" dirty="0"/>
              <a:t>Programs and required courses classified as noncredit </a:t>
            </a:r>
            <a:r>
              <a:rPr lang="en-US" sz="2800" b="1" dirty="0"/>
              <a:t>Career Development and College Preparation(CDCP)</a:t>
            </a:r>
            <a:r>
              <a:rPr lang="en-US" sz="2800" dirty="0"/>
              <a:t> prepare students for employment or to be successful in college-level credit coursework. In accordance with </a:t>
            </a:r>
            <a:r>
              <a:rPr lang="en-US" sz="2800" b="1" dirty="0"/>
              <a:t>Title 5, section §55151</a:t>
            </a:r>
            <a:r>
              <a:rPr lang="en-US" sz="2800" dirty="0"/>
              <a:t>, colleges may offer a sequence of noncredit courses that culminate in:</a:t>
            </a:r>
          </a:p>
          <a:p>
            <a:pPr marL="457200" indent="-457200">
              <a:buFont typeface="Arial"/>
              <a:buChar char="•"/>
            </a:pPr>
            <a:r>
              <a:rPr lang="en-US" sz="2800" dirty="0"/>
              <a:t>Certificate of Competency </a:t>
            </a:r>
          </a:p>
          <a:p>
            <a:pPr marL="457200" indent="-457200">
              <a:buFont typeface="Arial"/>
              <a:buChar char="•"/>
            </a:pPr>
            <a:r>
              <a:rPr lang="en-US" sz="2800" dirty="0"/>
              <a:t>Certificate of Completion - leading to improved employability or job opportunities</a:t>
            </a:r>
          </a:p>
          <a:p>
            <a:pPr marL="457200" indent="-457200">
              <a:buFont typeface="Arial"/>
              <a:buChar char="•"/>
            </a:pPr>
            <a:r>
              <a:rPr lang="en-US" sz="2800" dirty="0"/>
              <a:t>Adult High School Diploma</a:t>
            </a:r>
          </a:p>
        </p:txBody>
      </p:sp>
    </p:spTree>
    <p:extLst>
      <p:ext uri="{BB962C8B-B14F-4D97-AF65-F5344CB8AC3E}">
        <p14:creationId xmlns:p14="http://schemas.microsoft.com/office/powerpoint/2010/main" val="1359749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391" y="280793"/>
            <a:ext cx="10974956" cy="1271518"/>
          </a:xfrm>
        </p:spPr>
        <p:txBody>
          <a:bodyPr>
            <a:normAutofit/>
          </a:bodyPr>
          <a:lstStyle/>
          <a:p>
            <a:r>
              <a:rPr lang="en-US" sz="4800" dirty="0"/>
              <a:t>Designating courses as CDCP:</a:t>
            </a:r>
          </a:p>
        </p:txBody>
      </p:sp>
      <p:sp>
        <p:nvSpPr>
          <p:cNvPr id="4" name="Rectangle 3"/>
          <p:cNvSpPr/>
          <p:nvPr/>
        </p:nvSpPr>
        <p:spPr>
          <a:xfrm>
            <a:off x="517391" y="1997839"/>
            <a:ext cx="10610857" cy="4201150"/>
          </a:xfrm>
          <a:prstGeom prst="rect">
            <a:avLst/>
          </a:prstGeom>
        </p:spPr>
        <p:txBody>
          <a:bodyPr wrap="square">
            <a:spAutoFit/>
          </a:bodyPr>
          <a:lstStyle/>
          <a:p>
            <a:r>
              <a:rPr lang="en-US" sz="2800" dirty="0"/>
              <a:t>Data element CB22 is used to designate a course as CDCP. </a:t>
            </a:r>
          </a:p>
          <a:p>
            <a:endParaRPr lang="en-US" sz="2800" dirty="0"/>
          </a:p>
          <a:p>
            <a:pPr>
              <a:spcAft>
                <a:spcPts val="600"/>
              </a:spcAft>
            </a:pPr>
            <a:r>
              <a:rPr lang="en-US" sz="2800" dirty="0"/>
              <a:t>A - English as a Second Language (ESL)</a:t>
            </a:r>
          </a:p>
          <a:p>
            <a:pPr>
              <a:spcAft>
                <a:spcPts val="600"/>
              </a:spcAft>
            </a:pPr>
            <a:r>
              <a:rPr lang="en-US" sz="2800" dirty="0"/>
              <a:t>C - Elementary and Secondary Basic Skills</a:t>
            </a:r>
          </a:p>
          <a:p>
            <a:pPr>
              <a:spcAft>
                <a:spcPts val="600"/>
              </a:spcAft>
            </a:pPr>
            <a:r>
              <a:rPr lang="en-US" sz="2800" dirty="0"/>
              <a:t>I - Short-term Vocational</a:t>
            </a:r>
          </a:p>
          <a:p>
            <a:r>
              <a:rPr lang="en-US" sz="2800" dirty="0"/>
              <a:t>J - Workforce Preparation: In the areas of basic skills of speaking, listening, reading, writing, mathematics, decision-making, and problem solving skills that are necessary to participate in job-specific technical training.</a:t>
            </a:r>
          </a:p>
        </p:txBody>
      </p:sp>
    </p:spTree>
    <p:extLst>
      <p:ext uri="{BB962C8B-B14F-4D97-AF65-F5344CB8AC3E}">
        <p14:creationId xmlns:p14="http://schemas.microsoft.com/office/powerpoint/2010/main" val="2858285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Noncredit certificates</a:t>
            </a:r>
          </a:p>
        </p:txBody>
      </p:sp>
      <p:sp>
        <p:nvSpPr>
          <p:cNvPr id="3" name="Content Placeholder 2"/>
          <p:cNvSpPr>
            <a:spLocks noGrp="1"/>
          </p:cNvSpPr>
          <p:nvPr>
            <p:ph idx="1"/>
          </p:nvPr>
        </p:nvSpPr>
        <p:spPr/>
        <p:txBody>
          <a:bodyPr>
            <a:normAutofit fontScale="92500" lnSpcReduction="20000"/>
          </a:bodyPr>
          <a:lstStyle/>
          <a:p>
            <a:pPr marL="0" indent="0">
              <a:buNone/>
            </a:pPr>
            <a:r>
              <a:rPr lang="en-US" sz="3200" dirty="0"/>
              <a:t>Certificate of Completion</a:t>
            </a:r>
          </a:p>
          <a:p>
            <a:pPr lvl="1"/>
            <a:r>
              <a:rPr lang="en-US" sz="3000" dirty="0"/>
              <a:t>Sequence of CDCP courses in Short-term Vocational or Workforce Preparation</a:t>
            </a:r>
          </a:p>
          <a:p>
            <a:pPr lvl="1"/>
            <a:r>
              <a:rPr lang="en-US" sz="3000" dirty="0"/>
              <a:t>Defined in Title 5, section 55151(h)</a:t>
            </a:r>
          </a:p>
          <a:p>
            <a:pPr marL="0" indent="0">
              <a:buNone/>
            </a:pPr>
            <a:r>
              <a:rPr lang="en-US" sz="3200" dirty="0"/>
              <a:t>Certificate of Competency</a:t>
            </a:r>
          </a:p>
          <a:p>
            <a:pPr lvl="1"/>
            <a:r>
              <a:rPr lang="en-US" sz="3000" dirty="0"/>
              <a:t>Sequence of CDCP courses in ESL or Elementary &amp; Secondary Basic Skills</a:t>
            </a:r>
          </a:p>
          <a:p>
            <a:pPr lvl="1"/>
            <a:r>
              <a:rPr lang="en-US" sz="3000" dirty="0"/>
              <a:t>Defined in Title 5, section 55151(</a:t>
            </a:r>
            <a:r>
              <a:rPr lang="en-US" sz="3000" dirty="0" err="1"/>
              <a:t>i</a:t>
            </a:r>
            <a:r>
              <a:rPr lang="en-US" sz="3000" dirty="0"/>
              <a:t>)</a:t>
            </a:r>
          </a:p>
          <a:p>
            <a:pPr marL="0" indent="0">
              <a:buNone/>
            </a:pPr>
            <a:r>
              <a:rPr lang="en-US" sz="3200" dirty="0"/>
              <a:t>Standards for approval are defined in 55151(j)</a:t>
            </a:r>
          </a:p>
          <a:p>
            <a:pPr lvl="1"/>
            <a:r>
              <a:rPr lang="en-US" sz="3000" dirty="0"/>
              <a:t>Same standards of quality as credit certs (55070)</a:t>
            </a:r>
          </a:p>
        </p:txBody>
      </p:sp>
    </p:spTree>
    <p:extLst>
      <p:ext uri="{BB962C8B-B14F-4D97-AF65-F5344CB8AC3E}">
        <p14:creationId xmlns:p14="http://schemas.microsoft.com/office/powerpoint/2010/main" val="1138015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Noncredit restrictions</a:t>
            </a:r>
          </a:p>
        </p:txBody>
      </p:sp>
      <p:sp>
        <p:nvSpPr>
          <p:cNvPr id="3" name="Content Placeholder 2"/>
          <p:cNvSpPr>
            <a:spLocks noGrp="1"/>
          </p:cNvSpPr>
          <p:nvPr>
            <p:ph idx="1"/>
          </p:nvPr>
        </p:nvSpPr>
        <p:spPr/>
        <p:txBody>
          <a:bodyPr>
            <a:normAutofit fontScale="92500" lnSpcReduction="20000"/>
          </a:bodyPr>
          <a:lstStyle/>
          <a:p>
            <a:r>
              <a:rPr lang="en-US" sz="3200" dirty="0"/>
              <a:t>CORs for courses intended for special populations must clearly demonstrate that the course meets the needs of those populations (Immigrant Education, Parenting, Persons with Substantial Disabilities, Older Adults)</a:t>
            </a:r>
          </a:p>
          <a:p>
            <a:r>
              <a:rPr lang="en-US" sz="3200" dirty="0"/>
              <a:t>“No state aid or apportionment may be claimed on account of attendance of students in noncredit classes in dancing or recreational physical education”   -Title 5, section 58130</a:t>
            </a:r>
          </a:p>
          <a:p>
            <a:r>
              <a:rPr lang="en-US" sz="3200" dirty="0"/>
              <a:t>Apportionment by positive attendance, not census</a:t>
            </a:r>
          </a:p>
        </p:txBody>
      </p:sp>
    </p:spTree>
    <p:extLst>
      <p:ext uri="{BB962C8B-B14F-4D97-AF65-F5344CB8AC3E}">
        <p14:creationId xmlns:p14="http://schemas.microsoft.com/office/powerpoint/2010/main" val="541431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Title 5 Required Elements of the COR FOR Noncredit</a:t>
            </a:r>
          </a:p>
        </p:txBody>
      </p:sp>
      <p:sp>
        <p:nvSpPr>
          <p:cNvPr id="3" name="Content Placeholder 2"/>
          <p:cNvSpPr>
            <a:spLocks noGrp="1"/>
          </p:cNvSpPr>
          <p:nvPr>
            <p:ph idx="1"/>
          </p:nvPr>
        </p:nvSpPr>
        <p:spPr>
          <a:xfrm>
            <a:off x="599492" y="2322043"/>
            <a:ext cx="10689033" cy="4050792"/>
          </a:xfrm>
        </p:spPr>
        <p:txBody>
          <a:bodyPr numCol="2"/>
          <a:lstStyle/>
          <a:p>
            <a:pPr marL="0" indent="0">
              <a:buNone/>
            </a:pPr>
            <a:r>
              <a:rPr lang="en-US" sz="3600" b="1" dirty="0"/>
              <a:t>From §55002(c)1:</a:t>
            </a:r>
          </a:p>
          <a:p>
            <a:pPr marL="457200" indent="-457200">
              <a:buFont typeface="Courier New" panose="02070309020205020404" pitchFamily="49" charset="0"/>
              <a:buChar char="o"/>
            </a:pPr>
            <a:r>
              <a:rPr lang="en-US" sz="3600" dirty="0"/>
              <a:t>Course Number and Title </a:t>
            </a:r>
          </a:p>
          <a:p>
            <a:pPr marL="457200" indent="-457200">
              <a:buFont typeface="Courier New" panose="02070309020205020404" pitchFamily="49" charset="0"/>
              <a:buChar char="o"/>
            </a:pPr>
            <a:r>
              <a:rPr lang="en-US" sz="3600" dirty="0"/>
              <a:t>Course Description  </a:t>
            </a:r>
          </a:p>
          <a:p>
            <a:pPr marL="457200" indent="-457200">
              <a:lnSpc>
                <a:spcPct val="100000"/>
              </a:lnSpc>
              <a:spcBef>
                <a:spcPts val="0"/>
              </a:spcBef>
              <a:buClrTx/>
              <a:buSzTx/>
              <a:buFont typeface="Courier New" panose="02070309020205020404" pitchFamily="49" charset="0"/>
              <a:buChar char="o"/>
              <a:defRPr/>
            </a:pPr>
            <a:r>
              <a:rPr lang="en-US" sz="3600" dirty="0"/>
              <a:t>Total Contact Hours </a:t>
            </a:r>
          </a:p>
          <a:p>
            <a:pPr marL="457200" indent="-457200">
              <a:buFont typeface="Courier New" panose="02070309020205020404" pitchFamily="49" charset="0"/>
              <a:buChar char="o"/>
            </a:pPr>
            <a:r>
              <a:rPr lang="en-US" sz="3600" dirty="0"/>
              <a:t>Course Objectives</a:t>
            </a:r>
          </a:p>
          <a:p>
            <a:pPr marL="457200" indent="-457200">
              <a:buFont typeface="Courier New" panose="02070309020205020404" pitchFamily="49" charset="0"/>
              <a:buChar char="o"/>
            </a:pPr>
            <a:r>
              <a:rPr lang="en-US" sz="3600" dirty="0"/>
              <a:t>Course Content</a:t>
            </a:r>
          </a:p>
          <a:p>
            <a:pPr marL="457200" indent="-457200">
              <a:buFont typeface="Courier New" panose="02070309020205020404" pitchFamily="49" charset="0"/>
              <a:buChar char="o"/>
            </a:pPr>
            <a:r>
              <a:rPr lang="en-US" sz="3600" dirty="0"/>
              <a:t>Method of Instruction</a:t>
            </a:r>
          </a:p>
          <a:p>
            <a:pPr marL="457200" indent="-457200">
              <a:buFont typeface="Courier New" panose="02070309020205020404" pitchFamily="49" charset="0"/>
              <a:buChar char="o"/>
            </a:pPr>
            <a:r>
              <a:rPr lang="en-US" sz="3600" dirty="0"/>
              <a:t>Methods of Evaluation</a:t>
            </a:r>
          </a:p>
          <a:p>
            <a:pPr marL="457200" indent="-457200">
              <a:buFont typeface="Courier New" panose="02070309020205020404" pitchFamily="49" charset="0"/>
              <a:buChar char="o"/>
            </a:pPr>
            <a:r>
              <a:rPr lang="en-US" sz="3600" dirty="0"/>
              <a:t>Assignments and/or Other Activities</a:t>
            </a:r>
          </a:p>
          <a:p>
            <a:pPr marL="0" indent="0">
              <a:buNone/>
            </a:pPr>
            <a:endParaRPr lang="en-US" dirty="0"/>
          </a:p>
        </p:txBody>
      </p:sp>
    </p:spTree>
    <p:extLst>
      <p:ext uri="{BB962C8B-B14F-4D97-AF65-F5344CB8AC3E}">
        <p14:creationId xmlns:p14="http://schemas.microsoft.com/office/powerpoint/2010/main" val="181022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5783" y="280794"/>
            <a:ext cx="11210133" cy="1083359"/>
          </a:xfrm>
        </p:spPr>
        <p:txBody>
          <a:bodyPr/>
          <a:lstStyle/>
          <a:p>
            <a:r>
              <a:rPr lang="en-US" dirty="0"/>
              <a:t>Noncredit course approval</a:t>
            </a:r>
          </a:p>
        </p:txBody>
      </p:sp>
      <p:sp>
        <p:nvSpPr>
          <p:cNvPr id="3" name="Content Placeholder 2"/>
          <p:cNvSpPr>
            <a:spLocks noGrp="1"/>
          </p:cNvSpPr>
          <p:nvPr>
            <p:ph idx="1"/>
          </p:nvPr>
        </p:nvSpPr>
        <p:spPr>
          <a:xfrm>
            <a:off x="595783" y="1489591"/>
            <a:ext cx="10708421" cy="5216009"/>
          </a:xfrm>
        </p:spPr>
        <p:txBody>
          <a:bodyPr>
            <a:noAutofit/>
          </a:bodyPr>
          <a:lstStyle/>
          <a:p>
            <a:pPr marL="0" indent="0">
              <a:buNone/>
            </a:pPr>
            <a:r>
              <a:rPr lang="en-US" sz="2800" dirty="0"/>
              <a:t>Title 5 Standards for Approval </a:t>
            </a:r>
            <a:r>
              <a:rPr lang="en-US" sz="2800" dirty="0">
                <a:solidFill>
                  <a:srgbClr val="FF0000"/>
                </a:solidFill>
              </a:rPr>
              <a:t>same as for credit</a:t>
            </a:r>
            <a:r>
              <a:rPr lang="en-US" sz="2800" dirty="0"/>
              <a:t>:</a:t>
            </a:r>
          </a:p>
          <a:p>
            <a:pPr lvl="1"/>
            <a:r>
              <a:rPr lang="en-US" sz="2800" b="1" dirty="0"/>
              <a:t>Section 55002(c)1 </a:t>
            </a:r>
            <a:r>
              <a:rPr lang="en-US" sz="2800" dirty="0"/>
              <a:t>– The college and/or district curriculum committee shall recommend approval of the course if the course treats subject matter and uses resource materials, teaching methods, and standards of attendance and achievement that the committee deems appropriate for the enrolled students.</a:t>
            </a:r>
          </a:p>
          <a:p>
            <a:pPr lvl="1"/>
            <a:endParaRPr lang="en-US" sz="2800" dirty="0"/>
          </a:p>
          <a:p>
            <a:pPr lvl="1"/>
            <a:r>
              <a:rPr lang="en-US" sz="2800" dirty="0"/>
              <a:t>The role of the curriculum committee is to review and approve curriculum just as it does for credit curriculum</a:t>
            </a:r>
          </a:p>
        </p:txBody>
      </p:sp>
    </p:spTree>
    <p:extLst>
      <p:ext uri="{BB962C8B-B14F-4D97-AF65-F5344CB8AC3E}">
        <p14:creationId xmlns:p14="http://schemas.microsoft.com/office/powerpoint/2010/main" val="846893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355" y="484632"/>
            <a:ext cx="11210134" cy="1271518"/>
          </a:xfrm>
        </p:spPr>
        <p:txBody>
          <a:bodyPr/>
          <a:lstStyle/>
          <a:p>
            <a:r>
              <a:rPr lang="en-US" dirty="0"/>
              <a:t>Noncredit course approval</a:t>
            </a:r>
          </a:p>
        </p:txBody>
      </p:sp>
      <p:sp>
        <p:nvSpPr>
          <p:cNvPr id="3" name="Content Placeholder 2"/>
          <p:cNvSpPr>
            <a:spLocks noGrp="1"/>
          </p:cNvSpPr>
          <p:nvPr>
            <p:ph idx="1"/>
          </p:nvPr>
        </p:nvSpPr>
        <p:spPr>
          <a:xfrm>
            <a:off x="674176" y="1756150"/>
            <a:ext cx="10454072" cy="4416050"/>
          </a:xfrm>
        </p:spPr>
        <p:txBody>
          <a:bodyPr>
            <a:normAutofit/>
          </a:bodyPr>
          <a:lstStyle/>
          <a:p>
            <a:pPr marL="0" indent="0">
              <a:buNone/>
            </a:pPr>
            <a:r>
              <a:rPr lang="en-US" sz="2800" dirty="0"/>
              <a:t>Discipline Placement process same as for credit:</a:t>
            </a:r>
          </a:p>
          <a:p>
            <a:pPr lvl="1"/>
            <a:r>
              <a:rPr lang="en-US" sz="2800" dirty="0"/>
              <a:t>See </a:t>
            </a:r>
            <a:r>
              <a:rPr lang="en-US" sz="2800" i="1" dirty="0"/>
              <a:t>Minimum Qualifications for Faculty and Administrators in the California Community Colleges </a:t>
            </a:r>
            <a:r>
              <a:rPr lang="en-US" sz="2800" dirty="0"/>
              <a:t>aka “MQ Handbook”.</a:t>
            </a:r>
          </a:p>
          <a:p>
            <a:pPr lvl="1"/>
            <a:endParaRPr lang="en-US" sz="2800" dirty="0"/>
          </a:p>
          <a:p>
            <a:pPr lvl="1"/>
            <a:r>
              <a:rPr lang="en-US" sz="2800" dirty="0"/>
              <a:t>Discipline assignments for noncredit may be noncredit qualification and/or credit qualification (at least in math and English).</a:t>
            </a:r>
          </a:p>
          <a:p>
            <a:endParaRPr lang="en-US" sz="2800" dirty="0"/>
          </a:p>
        </p:txBody>
      </p:sp>
    </p:spTree>
    <p:extLst>
      <p:ext uri="{BB962C8B-B14F-4D97-AF65-F5344CB8AC3E}">
        <p14:creationId xmlns:p14="http://schemas.microsoft.com/office/powerpoint/2010/main" val="4012306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069" y="484632"/>
            <a:ext cx="11163098" cy="1609344"/>
          </a:xfrm>
        </p:spPr>
        <p:txBody>
          <a:bodyPr/>
          <a:lstStyle/>
          <a:p>
            <a:r>
              <a:rPr lang="en-US" dirty="0"/>
              <a:t>Noncredit grading options	</a:t>
            </a:r>
          </a:p>
        </p:txBody>
      </p:sp>
      <p:sp>
        <p:nvSpPr>
          <p:cNvPr id="3" name="Content Placeholder 2"/>
          <p:cNvSpPr>
            <a:spLocks noGrp="1"/>
          </p:cNvSpPr>
          <p:nvPr>
            <p:ph idx="1"/>
          </p:nvPr>
        </p:nvSpPr>
        <p:spPr/>
        <p:txBody>
          <a:bodyPr/>
          <a:lstStyle/>
          <a:p>
            <a:r>
              <a:rPr lang="en-US" sz="3200" dirty="0"/>
              <a:t>Pass (P), No Pass (NP), Satisfactory Progress (SP).</a:t>
            </a:r>
          </a:p>
          <a:p>
            <a:endParaRPr lang="en-US" sz="3200" dirty="0"/>
          </a:p>
          <a:p>
            <a:r>
              <a:rPr lang="en-US" sz="3200" dirty="0"/>
              <a:t>Although no A-F grading, course design still needs to include student evaluation and feedback.</a:t>
            </a:r>
          </a:p>
        </p:txBody>
      </p:sp>
    </p:spTree>
    <p:extLst>
      <p:ext uri="{BB962C8B-B14F-4D97-AF65-F5344CB8AC3E}">
        <p14:creationId xmlns:p14="http://schemas.microsoft.com/office/powerpoint/2010/main" val="1594662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Description</a:t>
            </a:r>
          </a:p>
        </p:txBody>
      </p:sp>
      <p:sp>
        <p:nvSpPr>
          <p:cNvPr id="3" name="Content Placeholder 2"/>
          <p:cNvSpPr>
            <a:spLocks noGrp="1"/>
          </p:cNvSpPr>
          <p:nvPr>
            <p:ph idx="1"/>
          </p:nvPr>
        </p:nvSpPr>
        <p:spPr/>
        <p:txBody>
          <a:bodyPr>
            <a:normAutofit lnSpcReduction="10000"/>
          </a:bodyPr>
          <a:lstStyle/>
          <a:p>
            <a:pPr marL="0" indent="0">
              <a:buNone/>
            </a:pPr>
            <a:r>
              <a:rPr lang="en-US" sz="3600" dirty="0"/>
              <a:t>The basics of noncredit curriculum, including CDCP noncredit, methods for integrating noncredit into instructional programs will be discussed.  </a:t>
            </a:r>
          </a:p>
          <a:p>
            <a:pPr marL="0" indent="0">
              <a:buNone/>
            </a:pPr>
            <a:r>
              <a:rPr lang="en-US" sz="3600" dirty="0"/>
              <a:t>Attendees will also learn what curriculum-related discussions and actions are needed to develop and implement noncredit curriculum in ways that truly help students. </a:t>
            </a:r>
          </a:p>
          <a:p>
            <a:pPr marL="0" indent="0">
              <a:buNone/>
            </a:pPr>
            <a:endParaRPr lang="en-US" sz="3200" dirty="0"/>
          </a:p>
        </p:txBody>
      </p:sp>
    </p:spTree>
    <p:extLst>
      <p:ext uri="{BB962C8B-B14F-4D97-AF65-F5344CB8AC3E}">
        <p14:creationId xmlns:p14="http://schemas.microsoft.com/office/powerpoint/2010/main" val="853409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0421" y="484631"/>
            <a:ext cx="11309822" cy="5654911"/>
          </a:xfrm>
        </p:spPr>
      </p:pic>
    </p:spTree>
    <p:extLst>
      <p:ext uri="{BB962C8B-B14F-4D97-AF65-F5344CB8AC3E}">
        <p14:creationId xmlns:p14="http://schemas.microsoft.com/office/powerpoint/2010/main" val="20650699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Areas for discussion</a:t>
            </a:r>
          </a:p>
        </p:txBody>
      </p:sp>
      <p:sp>
        <p:nvSpPr>
          <p:cNvPr id="3" name="Content Placeholder 2"/>
          <p:cNvSpPr>
            <a:spLocks noGrp="1"/>
          </p:cNvSpPr>
          <p:nvPr>
            <p:ph idx="1"/>
          </p:nvPr>
        </p:nvSpPr>
        <p:spPr/>
        <p:txBody>
          <a:bodyPr/>
          <a:lstStyle/>
          <a:p>
            <a:r>
              <a:rPr lang="en-US" sz="3200" dirty="0"/>
              <a:t>Overlap between credit and noncredit basic skills</a:t>
            </a:r>
          </a:p>
          <a:p>
            <a:r>
              <a:rPr lang="en-US" sz="3200" dirty="0"/>
              <a:t>Overlap between credit CTE and noncredit CTE</a:t>
            </a:r>
          </a:p>
          <a:p>
            <a:r>
              <a:rPr lang="en-US" sz="3200" dirty="0"/>
              <a:t>Inequities between credit and noncredit faculty compensation/teaching hours</a:t>
            </a:r>
          </a:p>
          <a:p>
            <a:r>
              <a:rPr lang="en-US" sz="3200" dirty="0"/>
              <a:t>Repeatability of noncredit</a:t>
            </a:r>
          </a:p>
          <a:p>
            <a:r>
              <a:rPr lang="en-US" sz="3200" dirty="0"/>
              <a:t>Matching student needs with type of course</a:t>
            </a:r>
          </a:p>
          <a:p>
            <a:endParaRPr lang="en-US" dirty="0"/>
          </a:p>
        </p:txBody>
      </p:sp>
    </p:spTree>
    <p:extLst>
      <p:ext uri="{BB962C8B-B14F-4D97-AF65-F5344CB8AC3E}">
        <p14:creationId xmlns:p14="http://schemas.microsoft.com/office/powerpoint/2010/main" val="2475839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have conversations now?</a:t>
            </a:r>
          </a:p>
        </p:txBody>
      </p:sp>
      <p:sp>
        <p:nvSpPr>
          <p:cNvPr id="3" name="Content Placeholder 2"/>
          <p:cNvSpPr>
            <a:spLocks noGrp="1"/>
          </p:cNvSpPr>
          <p:nvPr>
            <p:ph idx="1"/>
          </p:nvPr>
        </p:nvSpPr>
        <p:spPr/>
        <p:txBody>
          <a:bodyPr>
            <a:noAutofit/>
          </a:bodyPr>
          <a:lstStyle/>
          <a:p>
            <a:r>
              <a:rPr lang="en-US" sz="3200" dirty="0"/>
              <a:t>External pressures</a:t>
            </a:r>
          </a:p>
          <a:p>
            <a:pPr lvl="1"/>
            <a:r>
              <a:rPr lang="en-US" sz="3200" dirty="0"/>
              <a:t>LAO – credit/noncredit</a:t>
            </a:r>
          </a:p>
          <a:p>
            <a:pPr lvl="1"/>
            <a:r>
              <a:rPr lang="en-US" sz="3200" dirty="0" err="1"/>
              <a:t>DoF</a:t>
            </a:r>
            <a:r>
              <a:rPr lang="en-US" sz="3200" dirty="0"/>
              <a:t> – basic skills progress</a:t>
            </a:r>
          </a:p>
          <a:p>
            <a:pPr lvl="1"/>
            <a:r>
              <a:rPr lang="en-US" sz="3200" dirty="0"/>
              <a:t>DoE – outcomes for enrollment in credit</a:t>
            </a:r>
          </a:p>
          <a:p>
            <a:pPr lvl="1"/>
            <a:r>
              <a:rPr lang="en-US" sz="3200" dirty="0"/>
              <a:t>Leg – AEBG</a:t>
            </a:r>
          </a:p>
          <a:p>
            <a:pPr lvl="1"/>
            <a:r>
              <a:rPr lang="en-US" sz="3200" dirty="0"/>
              <a:t>CCCCO – WFTF</a:t>
            </a:r>
          </a:p>
        </p:txBody>
      </p:sp>
    </p:spTree>
    <p:extLst>
      <p:ext uri="{BB962C8B-B14F-4D97-AF65-F5344CB8AC3E}">
        <p14:creationId xmlns:p14="http://schemas.microsoft.com/office/powerpoint/2010/main" val="13673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have conversations now?</a:t>
            </a:r>
          </a:p>
        </p:txBody>
      </p:sp>
      <p:sp>
        <p:nvSpPr>
          <p:cNvPr id="3" name="Content Placeholder 2"/>
          <p:cNvSpPr>
            <a:spLocks noGrp="1"/>
          </p:cNvSpPr>
          <p:nvPr>
            <p:ph idx="1"/>
          </p:nvPr>
        </p:nvSpPr>
        <p:spPr/>
        <p:txBody>
          <a:bodyPr>
            <a:noAutofit/>
          </a:bodyPr>
          <a:lstStyle/>
          <a:p>
            <a:r>
              <a:rPr lang="en-US" sz="3200" dirty="0"/>
              <a:t>Internal pressures</a:t>
            </a:r>
          </a:p>
          <a:p>
            <a:pPr lvl="1"/>
            <a:r>
              <a:rPr lang="en-US" sz="3200" dirty="0"/>
              <a:t>Mechanisms that best serve students</a:t>
            </a:r>
          </a:p>
          <a:p>
            <a:pPr lvl="1"/>
            <a:r>
              <a:rPr lang="en-US" sz="3200" dirty="0"/>
              <a:t>Loss of repeatability = loss of access</a:t>
            </a:r>
          </a:p>
          <a:p>
            <a:pPr lvl="1"/>
            <a:r>
              <a:rPr lang="en-US" sz="3200" dirty="0"/>
              <a:t>Enrollment $$</a:t>
            </a:r>
          </a:p>
        </p:txBody>
      </p:sp>
    </p:spTree>
    <p:extLst>
      <p:ext uri="{BB962C8B-B14F-4D97-AF65-F5344CB8AC3E}">
        <p14:creationId xmlns:p14="http://schemas.microsoft.com/office/powerpoint/2010/main" val="1675934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should be having discussions?	</a:t>
            </a:r>
          </a:p>
        </p:txBody>
      </p:sp>
      <p:sp>
        <p:nvSpPr>
          <p:cNvPr id="3" name="Content Placeholder 2"/>
          <p:cNvSpPr>
            <a:spLocks noGrp="1"/>
          </p:cNvSpPr>
          <p:nvPr>
            <p:ph idx="1"/>
          </p:nvPr>
        </p:nvSpPr>
        <p:spPr/>
        <p:txBody>
          <a:bodyPr>
            <a:normAutofit lnSpcReduction="10000"/>
          </a:bodyPr>
          <a:lstStyle/>
          <a:p>
            <a:r>
              <a:rPr lang="en-US" sz="3200" dirty="0"/>
              <a:t>Faculty!</a:t>
            </a:r>
          </a:p>
          <a:p>
            <a:r>
              <a:rPr lang="en-US" sz="3200" dirty="0"/>
              <a:t>Noncredit course and programs are curriculum, therefore faculty have primacy</a:t>
            </a:r>
          </a:p>
          <a:p>
            <a:r>
              <a:rPr lang="en-US" sz="3200" dirty="0"/>
              <a:t>Faculty need to actively influence decisions</a:t>
            </a:r>
          </a:p>
          <a:p>
            <a:r>
              <a:rPr lang="en-US" sz="3200" dirty="0"/>
              <a:t>Include faculty in all disciplines that may be affected</a:t>
            </a:r>
          </a:p>
          <a:p>
            <a:r>
              <a:rPr lang="en-US" sz="3200" dirty="0"/>
              <a:t>Curriculum, not funding, should drive discussions and decisions</a:t>
            </a:r>
          </a:p>
        </p:txBody>
      </p:sp>
    </p:spTree>
    <p:extLst>
      <p:ext uri="{BB962C8B-B14F-4D97-AF65-F5344CB8AC3E}">
        <p14:creationId xmlns:p14="http://schemas.microsoft.com/office/powerpoint/2010/main" val="9037499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lstStyle/>
          <a:p>
            <a:r>
              <a:rPr lang="en-US" sz="3200" dirty="0"/>
              <a:t>Cheryl </a:t>
            </a:r>
            <a:r>
              <a:rPr lang="en-US" sz="3200" dirty="0" err="1"/>
              <a:t>Aschenbach</a:t>
            </a:r>
            <a:endParaRPr lang="en-US" sz="3200" dirty="0"/>
          </a:p>
          <a:p>
            <a:pPr marL="274320" lvl="1" indent="0">
              <a:buNone/>
            </a:pPr>
            <a:r>
              <a:rPr lang="en-US" sz="3200" dirty="0">
                <a:hlinkClick r:id="rId2"/>
              </a:rPr>
              <a:t>caschenbach@lassencollege.edu</a:t>
            </a:r>
            <a:endParaRPr lang="en-US" sz="3200" dirty="0"/>
          </a:p>
          <a:p>
            <a:r>
              <a:rPr lang="en-US" sz="3200" dirty="0"/>
              <a:t>Sofia Ramirez </a:t>
            </a:r>
            <a:r>
              <a:rPr lang="en-US" sz="3200" dirty="0" err="1"/>
              <a:t>Gelpi</a:t>
            </a:r>
            <a:endParaRPr lang="en-US" sz="3200" dirty="0"/>
          </a:p>
          <a:p>
            <a:pPr marL="274320" lvl="1" indent="0">
              <a:buNone/>
            </a:pPr>
            <a:r>
              <a:rPr lang="en-US" sz="3000" dirty="0">
                <a:hlinkClick r:id="rId3"/>
              </a:rPr>
              <a:t>sgelpi@hancockcollege.edu</a:t>
            </a:r>
            <a:endParaRPr lang="en-US" sz="3000" dirty="0"/>
          </a:p>
          <a:p>
            <a:endParaRPr lang="en-US" sz="3200" dirty="0"/>
          </a:p>
          <a:p>
            <a:pPr marL="274320" lvl="1" indent="0">
              <a:buNone/>
            </a:pPr>
            <a:endParaRPr lang="en-US" dirty="0"/>
          </a:p>
        </p:txBody>
      </p:sp>
    </p:spTree>
    <p:extLst>
      <p:ext uri="{BB962C8B-B14F-4D97-AF65-F5344CB8AC3E}">
        <p14:creationId xmlns:p14="http://schemas.microsoft.com/office/powerpoint/2010/main" val="2021637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noncredit?</a:t>
            </a:r>
          </a:p>
        </p:txBody>
      </p:sp>
      <p:sp>
        <p:nvSpPr>
          <p:cNvPr id="3" name="Content Placeholder 2"/>
          <p:cNvSpPr>
            <a:spLocks noGrp="1"/>
          </p:cNvSpPr>
          <p:nvPr>
            <p:ph idx="1"/>
          </p:nvPr>
        </p:nvSpPr>
        <p:spPr/>
        <p:txBody>
          <a:bodyPr>
            <a:normAutofit/>
          </a:bodyPr>
          <a:lstStyle/>
          <a:p>
            <a:r>
              <a:rPr lang="en-US" sz="3200" dirty="0"/>
              <a:t>Noncredit courses are </a:t>
            </a:r>
            <a:r>
              <a:rPr lang="en-US" sz="3200" dirty="0">
                <a:solidFill>
                  <a:srgbClr val="FF0000"/>
                </a:solidFill>
              </a:rPr>
              <a:t>zero unit courses </a:t>
            </a:r>
            <a:r>
              <a:rPr lang="en-US" sz="3200" dirty="0"/>
              <a:t>offered to students without the expense of enrollment fees and designed to help students reach personal, academic, and professional goals</a:t>
            </a:r>
          </a:p>
          <a:p>
            <a:r>
              <a:rPr lang="en-US" sz="3200" dirty="0"/>
              <a:t>Noncredit courses often serve as a point of entry for underserved students as well as a transition point to prepare students for credit instruction</a:t>
            </a:r>
          </a:p>
        </p:txBody>
      </p:sp>
    </p:spTree>
    <p:extLst>
      <p:ext uri="{BB962C8B-B14F-4D97-AF65-F5344CB8AC3E}">
        <p14:creationId xmlns:p14="http://schemas.microsoft.com/office/powerpoint/2010/main" val="1930371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Noncredit?</a:t>
            </a:r>
          </a:p>
        </p:txBody>
      </p:sp>
      <p:sp>
        <p:nvSpPr>
          <p:cNvPr id="3" name="Content Placeholder 2"/>
          <p:cNvSpPr>
            <a:spLocks noGrp="1"/>
          </p:cNvSpPr>
          <p:nvPr>
            <p:ph idx="1"/>
          </p:nvPr>
        </p:nvSpPr>
        <p:spPr/>
        <p:txBody>
          <a:bodyPr>
            <a:normAutofit fontScale="92500" lnSpcReduction="10000"/>
          </a:bodyPr>
          <a:lstStyle/>
          <a:p>
            <a:r>
              <a:rPr lang="en-US" sz="3500" dirty="0"/>
              <a:t>Affordable (FREE!)</a:t>
            </a:r>
          </a:p>
          <a:p>
            <a:pPr lvl="1"/>
            <a:r>
              <a:rPr lang="en-US" sz="3500" dirty="0"/>
              <a:t>No cost </a:t>
            </a:r>
          </a:p>
          <a:p>
            <a:pPr lvl="1"/>
            <a:r>
              <a:rPr lang="en-US" sz="3500" dirty="0"/>
              <a:t>No financial aid necessary</a:t>
            </a:r>
          </a:p>
          <a:p>
            <a:r>
              <a:rPr lang="en-US" sz="3500" dirty="0"/>
              <a:t>Accessible </a:t>
            </a:r>
          </a:p>
          <a:p>
            <a:r>
              <a:rPr lang="en-US" sz="3500" dirty="0"/>
              <a:t>Open entry/open exit format (optional) can serve students at point of inquiry</a:t>
            </a:r>
          </a:p>
          <a:p>
            <a:r>
              <a:rPr lang="en-US" sz="3500" dirty="0"/>
              <a:t>Flexible scheduling</a:t>
            </a:r>
          </a:p>
          <a:p>
            <a:r>
              <a:rPr lang="en-US" sz="3500" dirty="0"/>
              <a:t>Access to counseling and SSSP services</a:t>
            </a:r>
          </a:p>
          <a:p>
            <a:endParaRPr lang="en-US" sz="3200" dirty="0"/>
          </a:p>
          <a:p>
            <a:endParaRPr lang="en-US" dirty="0"/>
          </a:p>
        </p:txBody>
      </p:sp>
    </p:spTree>
    <p:extLst>
      <p:ext uri="{BB962C8B-B14F-4D97-AF65-F5344CB8AC3E}">
        <p14:creationId xmlns:p14="http://schemas.microsoft.com/office/powerpoint/2010/main" val="838412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Noncredit?</a:t>
            </a:r>
          </a:p>
        </p:txBody>
      </p:sp>
      <p:sp>
        <p:nvSpPr>
          <p:cNvPr id="3" name="Content Placeholder 2"/>
          <p:cNvSpPr>
            <a:spLocks noGrp="1"/>
          </p:cNvSpPr>
          <p:nvPr>
            <p:ph idx="1"/>
          </p:nvPr>
        </p:nvSpPr>
        <p:spPr/>
        <p:txBody>
          <a:bodyPr>
            <a:normAutofit/>
          </a:bodyPr>
          <a:lstStyle/>
          <a:p>
            <a:r>
              <a:rPr lang="en-US" sz="3200" dirty="0"/>
              <a:t>Focus on skill attainment, not grades or units</a:t>
            </a:r>
          </a:p>
          <a:p>
            <a:r>
              <a:rPr lang="en-US" sz="3200" dirty="0"/>
              <a:t>Repeatable and not affected by 30-unit basic skills limitation</a:t>
            </a:r>
          </a:p>
          <a:p>
            <a:r>
              <a:rPr lang="en-US" sz="3200" dirty="0"/>
              <a:t>Elementary level skills to pre-collegiate</a:t>
            </a:r>
          </a:p>
          <a:p>
            <a:r>
              <a:rPr lang="en-US" sz="3200" dirty="0"/>
              <a:t>Prepare for credit programs or employment</a:t>
            </a:r>
          </a:p>
          <a:p>
            <a:r>
              <a:rPr lang="en-US" sz="3200" dirty="0"/>
              <a:t>CTE: preparation, practice, and certification</a:t>
            </a:r>
          </a:p>
          <a:p>
            <a:r>
              <a:rPr lang="en-US" sz="3200" dirty="0"/>
              <a:t>Bridge to other educational/career pathways</a:t>
            </a:r>
          </a:p>
          <a:p>
            <a:endParaRPr lang="en-US" sz="3200" dirty="0"/>
          </a:p>
          <a:p>
            <a:endParaRPr lang="en-US" dirty="0"/>
          </a:p>
        </p:txBody>
      </p:sp>
    </p:spTree>
    <p:extLst>
      <p:ext uri="{BB962C8B-B14F-4D97-AF65-F5344CB8AC3E}">
        <p14:creationId xmlns:p14="http://schemas.microsoft.com/office/powerpoint/2010/main" val="622736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Noncredit? Faculty perspective</a:t>
            </a:r>
          </a:p>
        </p:txBody>
      </p:sp>
      <p:sp>
        <p:nvSpPr>
          <p:cNvPr id="3" name="Content Placeholder 2"/>
          <p:cNvSpPr>
            <a:spLocks noGrp="1"/>
          </p:cNvSpPr>
          <p:nvPr>
            <p:ph idx="1"/>
          </p:nvPr>
        </p:nvSpPr>
        <p:spPr/>
        <p:txBody>
          <a:bodyPr>
            <a:normAutofit lnSpcReduction="10000"/>
          </a:bodyPr>
          <a:lstStyle/>
          <a:p>
            <a:r>
              <a:rPr lang="en-US" sz="3200" dirty="0"/>
              <a:t>More freedom to tailor course curriculum</a:t>
            </a:r>
          </a:p>
          <a:p>
            <a:r>
              <a:rPr lang="en-US" sz="3200" dirty="0"/>
              <a:t>Focus on skill attainment, not units</a:t>
            </a:r>
          </a:p>
          <a:p>
            <a:r>
              <a:rPr lang="en-US" sz="3200" dirty="0"/>
              <a:t>Courses have immediate impact on students’ lives and communities</a:t>
            </a:r>
          </a:p>
          <a:p>
            <a:r>
              <a:rPr lang="en-US" sz="3200" dirty="0"/>
              <a:t>Innovate! Create new courses and programs to meet student need</a:t>
            </a:r>
          </a:p>
          <a:p>
            <a:r>
              <a:rPr lang="en-US" sz="3200" dirty="0"/>
              <a:t>Opportunity for students to repeat a course, practice skills, and become more proficient</a:t>
            </a:r>
          </a:p>
          <a:p>
            <a:endParaRPr lang="en-US" dirty="0"/>
          </a:p>
        </p:txBody>
      </p:sp>
    </p:spTree>
    <p:extLst>
      <p:ext uri="{BB962C8B-B14F-4D97-AF65-F5344CB8AC3E}">
        <p14:creationId xmlns:p14="http://schemas.microsoft.com/office/powerpoint/2010/main" val="953129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Noncredit? Faculty perspective</a:t>
            </a:r>
          </a:p>
        </p:txBody>
      </p:sp>
      <p:sp>
        <p:nvSpPr>
          <p:cNvPr id="3" name="Content Placeholder 2"/>
          <p:cNvSpPr>
            <a:spLocks noGrp="1"/>
          </p:cNvSpPr>
          <p:nvPr>
            <p:ph idx="1"/>
          </p:nvPr>
        </p:nvSpPr>
        <p:spPr/>
        <p:txBody>
          <a:bodyPr>
            <a:normAutofit lnSpcReduction="10000"/>
          </a:bodyPr>
          <a:lstStyle/>
          <a:p>
            <a:r>
              <a:rPr lang="en-US" sz="3200" dirty="0"/>
              <a:t>Option for students struggling with credit courses, especially basic skills</a:t>
            </a:r>
          </a:p>
          <a:p>
            <a:r>
              <a:rPr lang="en-US" sz="3200" dirty="0"/>
              <a:t>Opens the equity door – provides access to underserved students</a:t>
            </a:r>
          </a:p>
          <a:p>
            <a:r>
              <a:rPr lang="en-US" sz="3200" dirty="0"/>
              <a:t>Completion of noncredit courses can be part of multiple measures assessments</a:t>
            </a:r>
          </a:p>
          <a:p>
            <a:r>
              <a:rPr lang="en-US" sz="3200" dirty="0"/>
              <a:t>Opportunity to “create” college students – opens door to credit opportunities</a:t>
            </a:r>
            <a:endParaRPr lang="en-US" dirty="0"/>
          </a:p>
        </p:txBody>
      </p:sp>
    </p:spTree>
    <p:extLst>
      <p:ext uri="{BB962C8B-B14F-4D97-AF65-F5344CB8AC3E}">
        <p14:creationId xmlns:p14="http://schemas.microsoft.com/office/powerpoint/2010/main" val="753021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Not-for-credit?  NO!</a:t>
            </a:r>
          </a:p>
        </p:txBody>
      </p:sp>
      <p:sp>
        <p:nvSpPr>
          <p:cNvPr id="3" name="Content Placeholder 2"/>
          <p:cNvSpPr>
            <a:spLocks noGrp="1"/>
          </p:cNvSpPr>
          <p:nvPr>
            <p:ph idx="1"/>
          </p:nvPr>
        </p:nvSpPr>
        <p:spPr>
          <a:xfrm>
            <a:off x="1069848" y="2121408"/>
            <a:ext cx="10058400" cy="4584192"/>
          </a:xfrm>
        </p:spPr>
        <p:txBody>
          <a:bodyPr>
            <a:noAutofit/>
          </a:bodyPr>
          <a:lstStyle/>
          <a:p>
            <a:r>
              <a:rPr lang="en-US" sz="3200" dirty="0"/>
              <a:t>Not-for-credit</a:t>
            </a:r>
          </a:p>
          <a:p>
            <a:pPr lvl="1"/>
            <a:r>
              <a:rPr lang="en-US" sz="3200" dirty="0"/>
              <a:t>Also called community service, or community education, or fee-based.</a:t>
            </a:r>
          </a:p>
          <a:p>
            <a:pPr lvl="1"/>
            <a:r>
              <a:rPr lang="en-US" sz="3200" dirty="0"/>
              <a:t>Self-supporting – registration fees must cover complete cost of offering course</a:t>
            </a:r>
          </a:p>
          <a:p>
            <a:pPr lvl="1"/>
            <a:r>
              <a:rPr lang="en-US" sz="3200" dirty="0"/>
              <a:t>No curriculum approval required (unless local process)</a:t>
            </a:r>
          </a:p>
          <a:p>
            <a:pPr lvl="1"/>
            <a:r>
              <a:rPr lang="en-US" sz="3200" dirty="0"/>
              <a:t>No MQs established by state</a:t>
            </a:r>
          </a:p>
        </p:txBody>
      </p:sp>
    </p:spTree>
    <p:extLst>
      <p:ext uri="{BB962C8B-B14F-4D97-AF65-F5344CB8AC3E}">
        <p14:creationId xmlns:p14="http://schemas.microsoft.com/office/powerpoint/2010/main" val="1010821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218074"/>
            <a:ext cx="10058400" cy="1609344"/>
          </a:xfrm>
        </p:spPr>
        <p:txBody>
          <a:bodyPr/>
          <a:lstStyle/>
          <a:p>
            <a:r>
              <a:rPr lang="en-US" dirty="0" err="1"/>
              <a:t>CREDIt</a:t>
            </a:r>
            <a:r>
              <a:rPr lang="en-US" dirty="0"/>
              <a:t> vs. noncredit</a:t>
            </a:r>
          </a:p>
        </p:txBody>
      </p:sp>
      <p:pic>
        <p:nvPicPr>
          <p:cNvPr id="4" name="Content Placeholder 3" descr="presentation.tiff"/>
          <p:cNvPicPr>
            <a:picLocks noGrp="1" noChangeAspect="1"/>
          </p:cNvPicPr>
          <p:nvPr>
            <p:ph idx="1"/>
          </p:nvPr>
        </p:nvPicPr>
        <p:blipFill>
          <a:blip r:embed="rId2">
            <a:extLst>
              <a:ext uri="{28A0092B-C50C-407E-A947-70E740481C1C}">
                <a14:useLocalDpi xmlns:a14="http://schemas.microsoft.com/office/drawing/2010/main" val="0"/>
              </a:ext>
            </a:extLst>
          </a:blip>
          <a:srcRect t="13479" b="13479"/>
          <a:stretch>
            <a:fillRect/>
          </a:stretch>
        </p:blipFill>
        <p:spPr>
          <a:xfrm>
            <a:off x="658813" y="1693863"/>
            <a:ext cx="10469562" cy="4749800"/>
          </a:xfrm>
        </p:spPr>
      </p:pic>
    </p:spTree>
    <p:extLst>
      <p:ext uri="{BB962C8B-B14F-4D97-AF65-F5344CB8AC3E}">
        <p14:creationId xmlns:p14="http://schemas.microsoft.com/office/powerpoint/2010/main" val="18836997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274</TotalTime>
  <Words>1067</Words>
  <Application>Microsoft Office PowerPoint</Application>
  <PresentationFormat>Widescreen</PresentationFormat>
  <Paragraphs>126</Paragraphs>
  <Slides>25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Courier New</vt:lpstr>
      <vt:lpstr>Rockwell</vt:lpstr>
      <vt:lpstr>Rockwell Condensed</vt:lpstr>
      <vt:lpstr>Rockwell Extra Bold</vt:lpstr>
      <vt:lpstr>Wingdings</vt:lpstr>
      <vt:lpstr>Wood Type</vt:lpstr>
      <vt:lpstr>Basics of Noncredit</vt:lpstr>
      <vt:lpstr>Description</vt:lpstr>
      <vt:lpstr>What is noncredit?</vt:lpstr>
      <vt:lpstr>WHY Noncredit?</vt:lpstr>
      <vt:lpstr>WHY Noncredit?</vt:lpstr>
      <vt:lpstr>WHY Noncredit? Faculty perspective</vt:lpstr>
      <vt:lpstr>WHY Noncredit? Faculty perspective</vt:lpstr>
      <vt:lpstr>Not-for-credit?  NO!</vt:lpstr>
      <vt:lpstr>CREDIt vs. noncredit</vt:lpstr>
      <vt:lpstr>PowerPoint Presentation</vt:lpstr>
      <vt:lpstr>Cdcp </vt:lpstr>
      <vt:lpstr>Career Development and College Preparation (CDCP)</vt:lpstr>
      <vt:lpstr>Designating courses as CDCP:</vt:lpstr>
      <vt:lpstr>Noncredit certificates</vt:lpstr>
      <vt:lpstr>Noncredit restrictions</vt:lpstr>
      <vt:lpstr>Title 5 Required Elements of the COR FOR Noncredit</vt:lpstr>
      <vt:lpstr>Noncredit course approval</vt:lpstr>
      <vt:lpstr>Noncredit course approval</vt:lpstr>
      <vt:lpstr>Noncredit grading options </vt:lpstr>
      <vt:lpstr>PowerPoint Presentation</vt:lpstr>
      <vt:lpstr>Areas for discussion</vt:lpstr>
      <vt:lpstr>Why have conversations now?</vt:lpstr>
      <vt:lpstr>Why have conversations now?</vt:lpstr>
      <vt:lpstr>Who should be having discussions?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Cheryl Aschenbach</dc:creator>
  <cp:lastModifiedBy>June Millovich</cp:lastModifiedBy>
  <cp:revision>34</cp:revision>
  <dcterms:created xsi:type="dcterms:W3CDTF">2016-07-07T00:12:25Z</dcterms:created>
  <dcterms:modified xsi:type="dcterms:W3CDTF">2017-04-15T00:22:16Z</dcterms:modified>
</cp:coreProperties>
</file>