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9"/>
  </p:handout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59" r:id="rId18"/>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657" autoAdjust="0"/>
  </p:normalViewPr>
  <p:slideViewPr>
    <p:cSldViewPr>
      <p:cViewPr varScale="1">
        <p:scale>
          <a:sx n="107" d="100"/>
          <a:sy n="107" d="100"/>
        </p:scale>
        <p:origin x="-173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791FDDDC-3786-4E66-803A-BA40ED9C1B60}" type="datetimeFigureOut">
              <a:rPr lang="en-US" smtClean="0"/>
              <a:t>10/23/2012</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E3395D06-7460-4AD3-B856-E37C4E1E788B}" type="slidenum">
              <a:rPr lang="en-US" smtClean="0"/>
              <a:t>‹#›</a:t>
            </a:fld>
            <a:endParaRPr lang="en-US"/>
          </a:p>
        </p:txBody>
      </p:sp>
    </p:spTree>
    <p:extLst>
      <p:ext uri="{BB962C8B-B14F-4D97-AF65-F5344CB8AC3E}">
        <p14:creationId xmlns:p14="http://schemas.microsoft.com/office/powerpoint/2010/main" val="32897575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DBCCEC-F97E-47D2-B2E2-686259E24328}"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C0B23-746F-4595-B109-F77515EDA7A4}" type="slidenum">
              <a:rPr lang="en-US" smtClean="0"/>
              <a:t>‹#›</a:t>
            </a:fld>
            <a:endParaRPr lang="en-US"/>
          </a:p>
        </p:txBody>
      </p:sp>
    </p:spTree>
    <p:extLst>
      <p:ext uri="{BB962C8B-B14F-4D97-AF65-F5344CB8AC3E}">
        <p14:creationId xmlns:p14="http://schemas.microsoft.com/office/powerpoint/2010/main" val="4191789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DBCCEC-F97E-47D2-B2E2-686259E24328}"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C0B23-746F-4595-B109-F77515EDA7A4}" type="slidenum">
              <a:rPr lang="en-US" smtClean="0"/>
              <a:t>‹#›</a:t>
            </a:fld>
            <a:endParaRPr lang="en-US"/>
          </a:p>
        </p:txBody>
      </p:sp>
    </p:spTree>
    <p:extLst>
      <p:ext uri="{BB962C8B-B14F-4D97-AF65-F5344CB8AC3E}">
        <p14:creationId xmlns:p14="http://schemas.microsoft.com/office/powerpoint/2010/main" val="2528819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DBCCEC-F97E-47D2-B2E2-686259E24328}"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C0B23-746F-4595-B109-F77515EDA7A4}" type="slidenum">
              <a:rPr lang="en-US" smtClean="0"/>
              <a:t>‹#›</a:t>
            </a:fld>
            <a:endParaRPr lang="en-US"/>
          </a:p>
        </p:txBody>
      </p:sp>
    </p:spTree>
    <p:extLst>
      <p:ext uri="{BB962C8B-B14F-4D97-AF65-F5344CB8AC3E}">
        <p14:creationId xmlns:p14="http://schemas.microsoft.com/office/powerpoint/2010/main" val="285617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DBCCEC-F97E-47D2-B2E2-686259E24328}"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C0B23-746F-4595-B109-F77515EDA7A4}" type="slidenum">
              <a:rPr lang="en-US" smtClean="0"/>
              <a:t>‹#›</a:t>
            </a:fld>
            <a:endParaRPr lang="en-US"/>
          </a:p>
        </p:txBody>
      </p:sp>
    </p:spTree>
    <p:extLst>
      <p:ext uri="{BB962C8B-B14F-4D97-AF65-F5344CB8AC3E}">
        <p14:creationId xmlns:p14="http://schemas.microsoft.com/office/powerpoint/2010/main" val="322261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DBCCEC-F97E-47D2-B2E2-686259E24328}"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C0B23-746F-4595-B109-F77515EDA7A4}" type="slidenum">
              <a:rPr lang="en-US" smtClean="0"/>
              <a:t>‹#›</a:t>
            </a:fld>
            <a:endParaRPr lang="en-US"/>
          </a:p>
        </p:txBody>
      </p:sp>
    </p:spTree>
    <p:extLst>
      <p:ext uri="{BB962C8B-B14F-4D97-AF65-F5344CB8AC3E}">
        <p14:creationId xmlns:p14="http://schemas.microsoft.com/office/powerpoint/2010/main" val="1325554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DBCCEC-F97E-47D2-B2E2-686259E24328}"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C0B23-746F-4595-B109-F77515EDA7A4}" type="slidenum">
              <a:rPr lang="en-US" smtClean="0"/>
              <a:t>‹#›</a:t>
            </a:fld>
            <a:endParaRPr lang="en-US"/>
          </a:p>
        </p:txBody>
      </p:sp>
    </p:spTree>
    <p:extLst>
      <p:ext uri="{BB962C8B-B14F-4D97-AF65-F5344CB8AC3E}">
        <p14:creationId xmlns:p14="http://schemas.microsoft.com/office/powerpoint/2010/main" val="3675799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DBCCEC-F97E-47D2-B2E2-686259E24328}" type="datetimeFigureOut">
              <a:rPr lang="en-US" smtClean="0"/>
              <a:t>10/23/2012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C0B23-746F-4595-B109-F77515EDA7A4}" type="slidenum">
              <a:rPr lang="en-US" smtClean="0"/>
              <a:t>‹#›</a:t>
            </a:fld>
            <a:endParaRPr lang="en-US"/>
          </a:p>
        </p:txBody>
      </p:sp>
    </p:spTree>
    <p:extLst>
      <p:ext uri="{BB962C8B-B14F-4D97-AF65-F5344CB8AC3E}">
        <p14:creationId xmlns:p14="http://schemas.microsoft.com/office/powerpoint/2010/main" val="359756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DBCCEC-F97E-47D2-B2E2-686259E24328}" type="datetimeFigureOut">
              <a:rPr lang="en-US" smtClean="0"/>
              <a:t>10/23/2012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C0B23-746F-4595-B109-F77515EDA7A4}" type="slidenum">
              <a:rPr lang="en-US" smtClean="0"/>
              <a:t>‹#›</a:t>
            </a:fld>
            <a:endParaRPr lang="en-US"/>
          </a:p>
        </p:txBody>
      </p:sp>
    </p:spTree>
    <p:extLst>
      <p:ext uri="{BB962C8B-B14F-4D97-AF65-F5344CB8AC3E}">
        <p14:creationId xmlns:p14="http://schemas.microsoft.com/office/powerpoint/2010/main" val="236744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DBCCEC-F97E-47D2-B2E2-686259E24328}" type="datetimeFigureOut">
              <a:rPr lang="en-US" smtClean="0"/>
              <a:t>10/23/2012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C0B23-746F-4595-B109-F77515EDA7A4}" type="slidenum">
              <a:rPr lang="en-US" smtClean="0"/>
              <a:t>‹#›</a:t>
            </a:fld>
            <a:endParaRPr lang="en-US"/>
          </a:p>
        </p:txBody>
      </p:sp>
    </p:spTree>
    <p:extLst>
      <p:ext uri="{BB962C8B-B14F-4D97-AF65-F5344CB8AC3E}">
        <p14:creationId xmlns:p14="http://schemas.microsoft.com/office/powerpoint/2010/main" val="173422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DBCCEC-F97E-47D2-B2E2-686259E24328}"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C0B23-746F-4595-B109-F77515EDA7A4}" type="slidenum">
              <a:rPr lang="en-US" smtClean="0"/>
              <a:t>‹#›</a:t>
            </a:fld>
            <a:endParaRPr lang="en-US"/>
          </a:p>
        </p:txBody>
      </p:sp>
    </p:spTree>
    <p:extLst>
      <p:ext uri="{BB962C8B-B14F-4D97-AF65-F5344CB8AC3E}">
        <p14:creationId xmlns:p14="http://schemas.microsoft.com/office/powerpoint/2010/main" val="1940500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DBCCEC-F97E-47D2-B2E2-686259E24328}"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C0B23-746F-4595-B109-F77515EDA7A4}" type="slidenum">
              <a:rPr lang="en-US" smtClean="0"/>
              <a:t>‹#›</a:t>
            </a:fld>
            <a:endParaRPr lang="en-US"/>
          </a:p>
        </p:txBody>
      </p:sp>
    </p:spTree>
    <p:extLst>
      <p:ext uri="{BB962C8B-B14F-4D97-AF65-F5344CB8AC3E}">
        <p14:creationId xmlns:p14="http://schemas.microsoft.com/office/powerpoint/2010/main" val="3447139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DBCCEC-F97E-47D2-B2E2-686259E24328}" type="datetimeFigureOut">
              <a:rPr lang="en-US" smtClean="0"/>
              <a:t>10/23/2012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1C0B23-746F-4595-B109-F77515EDA7A4}" type="slidenum">
              <a:rPr lang="en-US" smtClean="0"/>
              <a:t>‹#›</a:t>
            </a:fld>
            <a:endParaRPr lang="en-US"/>
          </a:p>
        </p:txBody>
      </p:sp>
    </p:spTree>
    <p:extLst>
      <p:ext uri="{BB962C8B-B14F-4D97-AF65-F5344CB8AC3E}">
        <p14:creationId xmlns:p14="http://schemas.microsoft.com/office/powerpoint/2010/main" val="552840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Strategic Planning Update</a:t>
            </a:r>
            <a:endParaRPr lang="en-US" dirty="0"/>
          </a:p>
        </p:txBody>
      </p:sp>
      <p:sp>
        <p:nvSpPr>
          <p:cNvPr id="3" name="Subtitle 2"/>
          <p:cNvSpPr>
            <a:spLocks noGrp="1"/>
          </p:cNvSpPr>
          <p:nvPr>
            <p:ph type="subTitle" idx="1"/>
          </p:nvPr>
        </p:nvSpPr>
        <p:spPr/>
        <p:txBody>
          <a:bodyPr/>
          <a:lstStyle/>
          <a:p>
            <a:r>
              <a:rPr lang="en-US" dirty="0" smtClean="0"/>
              <a:t>October 23, 2012</a:t>
            </a:r>
            <a:endParaRPr lang="en-US" dirty="0"/>
          </a:p>
        </p:txBody>
      </p:sp>
    </p:spTree>
    <p:extLst>
      <p:ext uri="{BB962C8B-B14F-4D97-AF65-F5344CB8AC3E}">
        <p14:creationId xmlns:p14="http://schemas.microsoft.com/office/powerpoint/2010/main" val="19113756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03473182"/>
              </p:ext>
            </p:extLst>
          </p:nvPr>
        </p:nvGraphicFramePr>
        <p:xfrm>
          <a:off x="990600" y="1524000"/>
          <a:ext cx="6553200" cy="5239094"/>
        </p:xfrm>
        <a:graphic>
          <a:graphicData uri="http://schemas.openxmlformats.org/drawingml/2006/table">
            <a:tbl>
              <a:tblPr firstRow="1" bandRow="1">
                <a:tableStyleId>{5C22544A-7EE6-4342-B048-85BDC9FD1C3A}</a:tableStyleId>
              </a:tblPr>
              <a:tblGrid>
                <a:gridCol w="4343400"/>
                <a:gridCol w="2209800"/>
              </a:tblGrid>
              <a:tr h="792997">
                <a:tc gridSpan="2">
                  <a:txBody>
                    <a:bodyPr/>
                    <a:lstStyle/>
                    <a:p>
                      <a:pPr algn="ctr"/>
                      <a:endParaRPr lang="en-US" dirty="0" smtClean="0"/>
                    </a:p>
                    <a:p>
                      <a:pPr algn="ctr"/>
                      <a:r>
                        <a:rPr lang="en-US" sz="1200" dirty="0" smtClean="0"/>
                        <a:t>Goal 3.1:</a:t>
                      </a:r>
                      <a:r>
                        <a:rPr lang="en-US" sz="1200" baseline="0" dirty="0" smtClean="0"/>
                        <a:t> Increase external foundation contributions to $1 million annually.</a:t>
                      </a:r>
                      <a:endParaRPr lang="en-US" sz="1200" dirty="0" smtClean="0"/>
                    </a:p>
                    <a:p>
                      <a:r>
                        <a:rPr lang="en-US" sz="1200" baseline="0" dirty="0" smtClean="0"/>
                        <a:t> </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508760">
                <a:tc>
                  <a:txBody>
                    <a:bodyPr/>
                    <a:lstStyle/>
                    <a:p>
                      <a:pPr algn="ctr"/>
                      <a:r>
                        <a:rPr lang="en-US" sz="1200" b="1" dirty="0" smtClean="0"/>
                        <a:t>Summary of</a:t>
                      </a:r>
                      <a:r>
                        <a:rPr lang="en-US" sz="1200" b="1" baseline="0" dirty="0" smtClean="0"/>
                        <a:t> Objectives and Action Steps</a:t>
                      </a:r>
                    </a:p>
                    <a:p>
                      <a:pPr algn="l"/>
                      <a:r>
                        <a:rPr lang="en-US" sz="1200" b="0" baseline="0" dirty="0" smtClean="0"/>
                        <a:t>There are three objectives and 12 action steps associated with this goal:</a:t>
                      </a:r>
                    </a:p>
                    <a:p>
                      <a:pPr marL="628650" lvl="1" indent="-171450" algn="l">
                        <a:buFont typeface="Arial" pitchFamily="34" charset="0"/>
                        <a:buChar char="•"/>
                      </a:pPr>
                      <a:r>
                        <a:rPr lang="en-US" sz="1200" b="0" baseline="0" dirty="0" smtClean="0"/>
                        <a:t>Establish and utilize a comprehensive alumni database</a:t>
                      </a:r>
                    </a:p>
                    <a:p>
                      <a:pPr marL="628650" lvl="1" indent="-171450" algn="l">
                        <a:buFont typeface="Arial" pitchFamily="34" charset="0"/>
                        <a:buChar char="•"/>
                      </a:pPr>
                      <a:r>
                        <a:rPr lang="en-US" sz="1200" b="0" baseline="0" dirty="0" smtClean="0"/>
                        <a:t>Expand business and community partnerships </a:t>
                      </a:r>
                    </a:p>
                    <a:p>
                      <a:pPr marL="628650" lvl="1" indent="-171450" algn="l">
                        <a:buFont typeface="Arial" pitchFamily="34" charset="0"/>
                        <a:buChar char="•"/>
                      </a:pPr>
                      <a:r>
                        <a:rPr lang="en-US" sz="1200" b="0" baseline="0" dirty="0" smtClean="0"/>
                        <a:t>Strengthen planned giving</a:t>
                      </a:r>
                    </a:p>
                    <a:p>
                      <a:pPr algn="l"/>
                      <a:endParaRPr lang="en-US" sz="1200" baseline="0" dirty="0" smtClean="0"/>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3 of 3 objectives are in</a:t>
                      </a:r>
                      <a:r>
                        <a:rPr lang="en-US" sz="1200" b="0" baseline="0" dirty="0" smtClean="0"/>
                        <a:t> progress</a:t>
                      </a:r>
                    </a:p>
                    <a:p>
                      <a:pPr algn="ctr"/>
                      <a:endParaRPr lang="en-US" sz="1200" b="0" baseline="0" dirty="0" smtClean="0"/>
                    </a:p>
                    <a:p>
                      <a:pPr algn="ctr"/>
                      <a:r>
                        <a:rPr lang="en-US" sz="1200" b="0" baseline="0" dirty="0" smtClean="0"/>
                        <a:t>8 of 12 action items are in progress</a:t>
                      </a:r>
                      <a:endParaRPr lang="en-US" sz="1200" b="0" dirty="0" smtClean="0"/>
                    </a:p>
                  </a:txBody>
                  <a:tcPr>
                    <a:solidFill>
                      <a:schemeClr val="accent2">
                        <a:lumMod val="20000"/>
                        <a:lumOff val="80000"/>
                      </a:schemeClr>
                    </a:solidFill>
                  </a:tcPr>
                </a:tc>
              </a:tr>
              <a:tr h="1124294">
                <a:tc gridSpan="2">
                  <a:txBody>
                    <a:bodyPr/>
                    <a:lstStyle/>
                    <a:p>
                      <a:pPr algn="ctr"/>
                      <a:r>
                        <a:rPr lang="en-US" sz="1200" b="1" dirty="0" smtClean="0"/>
                        <a:t>Accomplishments</a:t>
                      </a:r>
                    </a:p>
                    <a:p>
                      <a:pPr algn="l"/>
                      <a:r>
                        <a:rPr lang="en-US" sz="1200" b="0" dirty="0" smtClean="0"/>
                        <a:t>Contributions to</a:t>
                      </a:r>
                      <a:r>
                        <a:rPr lang="en-US" sz="1200" b="0" baseline="0" dirty="0" smtClean="0"/>
                        <a:t> the Foundation have increased substantially.  Additionally, many action items related to the alumni network have been completed and the long-range plan for the Foundation is currently in process.</a:t>
                      </a:r>
                      <a:endParaRPr lang="en-US" sz="1200" b="0"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1301815">
                <a:tc gridSpan="2">
                  <a:txBody>
                    <a:bodyPr/>
                    <a:lstStyle/>
                    <a:p>
                      <a:pPr algn="ctr"/>
                      <a:r>
                        <a:rPr lang="en-US" sz="1200" b="1" baseline="0" dirty="0" smtClean="0"/>
                        <a:t>Areas of Focus 2012-13</a:t>
                      </a:r>
                    </a:p>
                    <a:p>
                      <a:pPr algn="l"/>
                      <a:r>
                        <a:rPr lang="en-US" sz="1200" baseline="0" dirty="0" smtClean="0"/>
                        <a:t>Continue to focus on action steps related to planned giving as well as completing the fundraising plan associated with developing the alumni network.</a:t>
                      </a:r>
                    </a:p>
                    <a:p>
                      <a:pPr algn="l"/>
                      <a:endParaRPr lang="en-US" sz="1200" baseline="0" dirty="0" smtClean="0"/>
                    </a:p>
                    <a:p>
                      <a:pPr algn="l"/>
                      <a:r>
                        <a:rPr lang="en-US" sz="1200" baseline="0" dirty="0" smtClean="0"/>
                        <a:t>Additionally, focus on developing the long-range plan for the Foundation and the Foundation Board.</a:t>
                      </a:r>
                    </a:p>
                    <a:p>
                      <a:pPr algn="l"/>
                      <a:endParaRPr lang="en-US" sz="1200"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89748184"/>
              </p:ext>
            </p:extLst>
          </p:nvPr>
        </p:nvGraphicFramePr>
        <p:xfrm>
          <a:off x="990600" y="1524000"/>
          <a:ext cx="6553200" cy="5233735"/>
        </p:xfrm>
        <a:graphic>
          <a:graphicData uri="http://schemas.openxmlformats.org/drawingml/2006/table">
            <a:tbl>
              <a:tblPr firstRow="1" bandRow="1">
                <a:tableStyleId>{5C22544A-7EE6-4342-B048-85BDC9FD1C3A}</a:tableStyleId>
              </a:tblPr>
              <a:tblGrid>
                <a:gridCol w="4724400"/>
                <a:gridCol w="1828800"/>
              </a:tblGrid>
              <a:tr h="792997">
                <a:tc gridSpan="2">
                  <a:txBody>
                    <a:bodyPr/>
                    <a:lstStyle/>
                    <a:p>
                      <a:pPr algn="ctr"/>
                      <a:endParaRPr lang="en-US" dirty="0" smtClean="0"/>
                    </a:p>
                    <a:p>
                      <a:pPr algn="ctr"/>
                      <a:r>
                        <a:rPr lang="en-US" sz="1200" dirty="0" smtClean="0"/>
                        <a:t>Goal 3.2:</a:t>
                      </a:r>
                      <a:r>
                        <a:rPr lang="en-US" sz="1200" baseline="0" dirty="0" smtClean="0"/>
                        <a:t> Realize a minimum of $1 million in savings per year through the implementation of college efficiencies.</a:t>
                      </a:r>
                      <a:endParaRPr lang="en-US" sz="1200" dirty="0" smtClean="0"/>
                    </a:p>
                    <a:p>
                      <a:r>
                        <a:rPr lang="en-US" sz="1200" baseline="0" dirty="0" smtClean="0"/>
                        <a:t> </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124294">
                <a:tc>
                  <a:txBody>
                    <a:bodyPr/>
                    <a:lstStyle/>
                    <a:p>
                      <a:pPr algn="ctr"/>
                      <a:r>
                        <a:rPr lang="en-US" sz="1200" b="1" dirty="0" smtClean="0"/>
                        <a:t>Summary of</a:t>
                      </a:r>
                      <a:r>
                        <a:rPr lang="en-US" sz="1200" b="1" baseline="0" dirty="0" smtClean="0"/>
                        <a:t> Objectives and Action Steps</a:t>
                      </a:r>
                    </a:p>
                    <a:p>
                      <a:pPr algn="l"/>
                      <a:r>
                        <a:rPr lang="en-US" sz="1200" b="0" baseline="0" dirty="0" smtClean="0"/>
                        <a:t>There are two objectives and 10 action items associated with this goal:</a:t>
                      </a:r>
                    </a:p>
                    <a:p>
                      <a:pPr marL="628650" lvl="1" indent="-171450" algn="l">
                        <a:buFont typeface="Arial" pitchFamily="34" charset="0"/>
                        <a:buChar char="•"/>
                      </a:pPr>
                      <a:r>
                        <a:rPr lang="en-US" sz="1200" b="0" baseline="0" dirty="0" smtClean="0"/>
                        <a:t>Increase grant funds</a:t>
                      </a:r>
                    </a:p>
                    <a:p>
                      <a:pPr marL="628650" lvl="1" indent="-171450" algn="l">
                        <a:buFont typeface="Arial" pitchFamily="34" charset="0"/>
                        <a:buChar char="•"/>
                      </a:pPr>
                      <a:r>
                        <a:rPr lang="en-US" sz="1200" b="0" baseline="0" dirty="0" smtClean="0"/>
                        <a:t>Establish a comprehensive system to identify and implement college efficiencies on an annual basis</a:t>
                      </a:r>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1</a:t>
                      </a:r>
                      <a:r>
                        <a:rPr lang="en-US" sz="1200" b="0" baseline="0" dirty="0" smtClean="0"/>
                        <a:t> of 2 objectives is in progress</a:t>
                      </a:r>
                    </a:p>
                    <a:p>
                      <a:pPr algn="ctr"/>
                      <a:endParaRPr lang="en-US" sz="1200" b="0" baseline="0" dirty="0" smtClean="0"/>
                    </a:p>
                    <a:p>
                      <a:pPr algn="ctr"/>
                      <a:r>
                        <a:rPr lang="en-US" sz="1200" b="0" baseline="0" dirty="0" smtClean="0"/>
                        <a:t>4 of 10 action items are in progress</a:t>
                      </a:r>
                      <a:endParaRPr lang="en-US" sz="1200" b="0" dirty="0" smtClean="0"/>
                    </a:p>
                  </a:txBody>
                  <a:tcPr>
                    <a:solidFill>
                      <a:schemeClr val="accent2">
                        <a:lumMod val="20000"/>
                        <a:lumOff val="80000"/>
                      </a:schemeClr>
                    </a:solidFill>
                  </a:tcPr>
                </a:tc>
              </a:tr>
              <a:tr h="1124294">
                <a:tc gridSpan="2">
                  <a:txBody>
                    <a:bodyPr/>
                    <a:lstStyle/>
                    <a:p>
                      <a:pPr algn="ctr"/>
                      <a:r>
                        <a:rPr lang="en-US" sz="1200" b="1" dirty="0" smtClean="0"/>
                        <a:t>Accomplishments</a:t>
                      </a:r>
                    </a:p>
                    <a:p>
                      <a:pPr algn="ctr"/>
                      <a:endParaRPr lang="en-US" sz="1200" b="1" dirty="0" smtClean="0"/>
                    </a:p>
                    <a:p>
                      <a:pPr algn="l"/>
                      <a:r>
                        <a:rPr lang="en-US" sz="1200" b="0" dirty="0" smtClean="0"/>
                        <a:t>Grant related workshops</a:t>
                      </a:r>
                      <a:r>
                        <a:rPr lang="en-US" sz="1200" b="0" baseline="0" dirty="0" smtClean="0"/>
                        <a:t> and training have been implemented during in-service, a grant newsletter has been developed, and a grants manual has been approved and posted on the Grants website.</a:t>
                      </a:r>
                    </a:p>
                    <a:p>
                      <a:pPr algn="l"/>
                      <a:endParaRPr lang="en-US" sz="1200" b="0" baseline="0" dirty="0" smtClean="0"/>
                    </a:p>
                    <a:p>
                      <a:pPr algn="l"/>
                      <a:endParaRPr lang="en-US" sz="1200" b="1"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1301815">
                <a:tc gridSpan="2">
                  <a:txBody>
                    <a:bodyPr/>
                    <a:lstStyle/>
                    <a:p>
                      <a:pPr algn="ctr"/>
                      <a:r>
                        <a:rPr lang="en-US" sz="1200" b="1" baseline="0" dirty="0" smtClean="0"/>
                        <a:t>Areas of Focus 2012-13</a:t>
                      </a:r>
                    </a:p>
                    <a:p>
                      <a:pPr algn="ctr"/>
                      <a:endParaRPr lang="en-US" sz="1200" b="1" baseline="0" dirty="0" smtClean="0"/>
                    </a:p>
                    <a:p>
                      <a:pPr algn="l"/>
                      <a:r>
                        <a:rPr lang="en-US" sz="1200" baseline="0" dirty="0" smtClean="0"/>
                        <a:t>The college will need to turn its attention to establishing a comprehensive system to identify and implement college efficiencies on an ongoing basis.</a:t>
                      </a:r>
                    </a:p>
                    <a:p>
                      <a:pPr algn="l"/>
                      <a:endParaRPr lang="en-US"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560206962"/>
              </p:ext>
            </p:extLst>
          </p:nvPr>
        </p:nvGraphicFramePr>
        <p:xfrm>
          <a:off x="1143000" y="1447799"/>
          <a:ext cx="6553200" cy="5410201"/>
        </p:xfrm>
        <a:graphic>
          <a:graphicData uri="http://schemas.openxmlformats.org/drawingml/2006/table">
            <a:tbl>
              <a:tblPr firstRow="1" bandRow="1">
                <a:tableStyleId>{5C22544A-7EE6-4342-B048-85BDC9FD1C3A}</a:tableStyleId>
              </a:tblPr>
              <a:tblGrid>
                <a:gridCol w="4419601"/>
                <a:gridCol w="2133599"/>
              </a:tblGrid>
              <a:tr h="1207801">
                <a:tc gridSpan="2">
                  <a:txBody>
                    <a:bodyPr/>
                    <a:lstStyle/>
                    <a:p>
                      <a:pPr algn="ctr"/>
                      <a:endParaRPr lang="en-US" dirty="0" smtClean="0"/>
                    </a:p>
                    <a:p>
                      <a:pPr algn="ctr"/>
                      <a:r>
                        <a:rPr lang="en-US" sz="1200" dirty="0" smtClean="0"/>
                        <a:t>Goal 3.3: Meet funding requirements to fulfill the “20-year</a:t>
                      </a:r>
                      <a:r>
                        <a:rPr lang="en-US" sz="1200" baseline="0" dirty="0" smtClean="0"/>
                        <a:t> Facilities and Scheduled Maintenance Plan.”</a:t>
                      </a:r>
                      <a:endParaRPr lang="en-US" sz="1200" dirty="0" smtClean="0"/>
                    </a:p>
                    <a:p>
                      <a:r>
                        <a:rPr lang="en-US" sz="1200" baseline="0" dirty="0" smtClean="0"/>
                        <a:t> </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765249">
                <a:tc>
                  <a:txBody>
                    <a:bodyPr/>
                    <a:lstStyle/>
                    <a:p>
                      <a:pPr algn="ctr"/>
                      <a:r>
                        <a:rPr lang="en-US" sz="1200" b="1" dirty="0" smtClean="0"/>
                        <a:t>Summary of</a:t>
                      </a:r>
                      <a:r>
                        <a:rPr lang="en-US" sz="1200" b="1" baseline="0" dirty="0" smtClean="0"/>
                        <a:t> Objectives and Action Steps</a:t>
                      </a:r>
                    </a:p>
                    <a:p>
                      <a:pPr algn="l"/>
                      <a:r>
                        <a:rPr lang="en-US" sz="1200" b="0" baseline="0" dirty="0" smtClean="0"/>
                        <a:t>There are three objectives and 15 action items associated with this goal:</a:t>
                      </a:r>
                    </a:p>
                    <a:p>
                      <a:pPr marL="628650" lvl="1" indent="-171450" algn="l">
                        <a:buFont typeface="Arial" pitchFamily="34" charset="0"/>
                        <a:buChar char="•"/>
                      </a:pPr>
                      <a:r>
                        <a:rPr lang="en-US" sz="1200" baseline="0" dirty="0" smtClean="0"/>
                        <a:t>Establish funding and construction plans for Science and TAS buildings.</a:t>
                      </a:r>
                    </a:p>
                    <a:p>
                      <a:pPr marL="628650" lvl="1" indent="-171450" algn="l">
                        <a:buFont typeface="Arial" pitchFamily="34" charset="0"/>
                        <a:buChar char="•"/>
                      </a:pPr>
                      <a:endParaRPr lang="en-US" sz="1200" baseline="0" dirty="0" smtClean="0"/>
                    </a:p>
                    <a:p>
                      <a:pPr marL="628650" lvl="1" indent="-171450" algn="l">
                        <a:buFont typeface="Arial" pitchFamily="34" charset="0"/>
                        <a:buChar char="•"/>
                      </a:pPr>
                      <a:r>
                        <a:rPr lang="en-US" sz="1200" baseline="0" dirty="0" smtClean="0"/>
                        <a:t>Meet funding requirements for 20-year Facilities and Scheduled Maintenance Plan.</a:t>
                      </a:r>
                    </a:p>
                    <a:p>
                      <a:pPr marL="628650" lvl="1" indent="-171450" algn="l">
                        <a:buFont typeface="Arial" pitchFamily="34" charset="0"/>
                        <a:buChar char="•"/>
                      </a:pP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1 of 3 objectives are still in</a:t>
                      </a:r>
                      <a:r>
                        <a:rPr lang="en-US" sz="1200" b="0" baseline="0" dirty="0" smtClean="0"/>
                        <a:t> progress</a:t>
                      </a:r>
                    </a:p>
                    <a:p>
                      <a:pPr algn="ctr"/>
                      <a:endParaRPr lang="en-US" sz="1200" b="0" baseline="0" dirty="0" smtClean="0"/>
                    </a:p>
                    <a:p>
                      <a:pPr algn="ctr"/>
                      <a:r>
                        <a:rPr lang="en-US" sz="1200" b="0" dirty="0" smtClean="0"/>
                        <a:t>3 of 15 action items are still in progress</a:t>
                      </a:r>
                    </a:p>
                  </a:txBody>
                  <a:tcPr>
                    <a:solidFill>
                      <a:schemeClr val="accent2">
                        <a:lumMod val="20000"/>
                        <a:lumOff val="80000"/>
                      </a:schemeClr>
                    </a:solidFill>
                  </a:tcPr>
                </a:tc>
              </a:tr>
              <a:tr h="1043535">
                <a:tc gridSpan="2">
                  <a:txBody>
                    <a:bodyPr/>
                    <a:lstStyle/>
                    <a:p>
                      <a:pPr algn="ctr"/>
                      <a:r>
                        <a:rPr lang="en-US" sz="1200" b="1" dirty="0" smtClean="0"/>
                        <a:t>Accomplishments</a:t>
                      </a:r>
                    </a:p>
                    <a:p>
                      <a:pPr algn="ctr"/>
                      <a:endParaRPr lang="en-US" sz="1200" b="1" dirty="0" smtClean="0"/>
                    </a:p>
                    <a:p>
                      <a:pPr algn="l"/>
                      <a:r>
                        <a:rPr lang="en-US" sz="1200" b="0" dirty="0" smtClean="0"/>
                        <a:t>Funding for the</a:t>
                      </a:r>
                      <a:r>
                        <a:rPr lang="en-US" sz="1200" b="0" baseline="0" dirty="0" smtClean="0"/>
                        <a:t> new Science building has been established as has funding for the new TAS building.</a:t>
                      </a:r>
                      <a:endParaRPr lang="en-US" sz="1200" b="0"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1393616">
                <a:tc gridSpan="2">
                  <a:txBody>
                    <a:bodyPr/>
                    <a:lstStyle/>
                    <a:p>
                      <a:pPr algn="ctr"/>
                      <a:r>
                        <a:rPr lang="en-US" sz="1200" b="1" baseline="0" dirty="0" smtClean="0"/>
                        <a:t>Areas of Focus 2012-13</a:t>
                      </a:r>
                    </a:p>
                    <a:p>
                      <a:pPr algn="l"/>
                      <a:endParaRPr lang="en-US" sz="1200" b="0" baseline="0" dirty="0" smtClean="0"/>
                    </a:p>
                    <a:p>
                      <a:pPr algn="l"/>
                      <a:r>
                        <a:rPr lang="en-US" sz="1200" b="0" baseline="0" dirty="0" smtClean="0"/>
                        <a:t>Continue to focus on meeting funding requirements for 20-year Facilities and Scheduled Maintenance Plan.</a:t>
                      </a:r>
                    </a:p>
                    <a:p>
                      <a:pPr algn="l"/>
                      <a:endParaRPr lang="en-US" baseline="0" dirty="0" smtClean="0"/>
                    </a:p>
                    <a:p>
                      <a:pPr algn="l"/>
                      <a:endParaRPr lang="en-US"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1143000"/>
          </a:xfrm>
        </p:spPr>
        <p:txBody>
          <a:bodyPr>
            <a:normAutofit/>
          </a:bodyPr>
          <a:lstStyle/>
          <a:p>
            <a:r>
              <a:rPr lang="en-US" sz="3200" dirty="0" smtClean="0"/>
              <a:t>Strategic Plan 2010-2013 </a:t>
            </a:r>
            <a:br>
              <a:rPr lang="en-US" sz="3200" dirty="0" smtClean="0"/>
            </a:br>
            <a:r>
              <a:rPr lang="en-US" sz="3200" dirty="0" smtClean="0"/>
              <a:t>Summary of Progress</a:t>
            </a:r>
            <a:endParaRPr lang="en-US" sz="3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84365070"/>
              </p:ext>
            </p:extLst>
          </p:nvPr>
        </p:nvGraphicFramePr>
        <p:xfrm>
          <a:off x="990600" y="1097042"/>
          <a:ext cx="6934200" cy="5684758"/>
        </p:xfrm>
        <a:graphic>
          <a:graphicData uri="http://schemas.openxmlformats.org/drawingml/2006/table">
            <a:tbl>
              <a:tblPr firstRow="1" bandRow="1">
                <a:tableStyleId>{5C22544A-7EE6-4342-B048-85BDC9FD1C3A}</a:tableStyleId>
              </a:tblPr>
              <a:tblGrid>
                <a:gridCol w="4515294"/>
                <a:gridCol w="2418906"/>
              </a:tblGrid>
              <a:tr h="1204198">
                <a:tc gridSpan="2">
                  <a:txBody>
                    <a:bodyPr/>
                    <a:lstStyle/>
                    <a:p>
                      <a:pPr algn="ctr"/>
                      <a:endParaRPr lang="en-US" dirty="0" smtClean="0"/>
                    </a:p>
                    <a:p>
                      <a:pPr algn="ctr"/>
                      <a:r>
                        <a:rPr lang="en-US" sz="1200" dirty="0" smtClean="0"/>
                        <a:t>Goal 3.4:</a:t>
                      </a:r>
                      <a:r>
                        <a:rPr lang="en-US" sz="1200" baseline="0" dirty="0" smtClean="0"/>
                        <a:t> Improve the efficiency of college-wide communications and marketing strategies through a centralized system.</a:t>
                      </a:r>
                      <a:endParaRPr lang="en-US" sz="1200" dirty="0" smtClean="0"/>
                    </a:p>
                    <a:p>
                      <a:r>
                        <a:rPr lang="en-US" sz="1200" baseline="0" dirty="0" smtClean="0"/>
                        <a:t> </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843801">
                <a:tc>
                  <a:txBody>
                    <a:bodyPr/>
                    <a:lstStyle/>
                    <a:p>
                      <a:pPr algn="ctr"/>
                      <a:r>
                        <a:rPr lang="en-US" sz="1200" b="1" dirty="0" smtClean="0"/>
                        <a:t>Summary of</a:t>
                      </a:r>
                      <a:r>
                        <a:rPr lang="en-US" sz="1200" b="1" baseline="0" dirty="0" smtClean="0"/>
                        <a:t> Objectives and Action Steps</a:t>
                      </a:r>
                    </a:p>
                    <a:p>
                      <a:pPr algn="l"/>
                      <a:r>
                        <a:rPr lang="en-US" sz="1200" b="0" baseline="0" dirty="0" smtClean="0"/>
                        <a:t>There are four objectives and 14 action steps associated with this goal:</a:t>
                      </a:r>
                    </a:p>
                    <a:p>
                      <a:pPr marL="628650" lvl="1" indent="-171450" algn="l">
                        <a:buFont typeface="Arial" pitchFamily="34" charset="0"/>
                        <a:buChar char="•"/>
                      </a:pPr>
                      <a:r>
                        <a:rPr lang="en-US" sz="1200" baseline="0" dirty="0" smtClean="0"/>
                        <a:t>Enhance communication to include latest technology</a:t>
                      </a:r>
                    </a:p>
                    <a:p>
                      <a:pPr marL="628650" lvl="1" indent="-171450" algn="l">
                        <a:buFont typeface="Arial" pitchFamily="34" charset="0"/>
                        <a:buChar char="•"/>
                      </a:pPr>
                      <a:r>
                        <a:rPr lang="en-US" sz="1200" baseline="0" dirty="0" smtClean="0"/>
                        <a:t>Integrate marketing and public relations into larger college community</a:t>
                      </a:r>
                    </a:p>
                    <a:p>
                      <a:pPr marL="628650" lvl="1" indent="-171450" algn="l">
                        <a:buFont typeface="Arial" pitchFamily="34" charset="0"/>
                        <a:buChar char="•"/>
                      </a:pPr>
                      <a:r>
                        <a:rPr lang="en-US" sz="1200" baseline="0" dirty="0" smtClean="0"/>
                        <a:t>Create an innovative Visitors’ Center</a:t>
                      </a:r>
                    </a:p>
                    <a:p>
                      <a:pPr marL="628650" lvl="1" indent="-171450" algn="l">
                        <a:buFont typeface="Arial" pitchFamily="34" charset="0"/>
                        <a:buChar char="•"/>
                      </a:pPr>
                      <a:r>
                        <a:rPr lang="en-US" sz="1200" baseline="0" dirty="0" smtClean="0"/>
                        <a:t>Campaign to increase high school’s recommending Saddleback College</a:t>
                      </a:r>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1</a:t>
                      </a:r>
                      <a:r>
                        <a:rPr lang="en-US" sz="1200" b="0" baseline="0" dirty="0" smtClean="0"/>
                        <a:t> of 4 objectives are still in progress</a:t>
                      </a:r>
                      <a:endParaRPr lang="en-US" sz="1200" b="0" dirty="0" smtClean="0"/>
                    </a:p>
                    <a:p>
                      <a:pPr algn="ctr"/>
                      <a:r>
                        <a:rPr lang="en-US" sz="1200" b="0" dirty="0" smtClean="0"/>
                        <a:t>14 of 14 action steps have been accomplished</a:t>
                      </a:r>
                    </a:p>
                  </a:txBody>
                  <a:tcPr>
                    <a:solidFill>
                      <a:schemeClr val="accent2">
                        <a:lumMod val="20000"/>
                        <a:lumOff val="80000"/>
                      </a:schemeClr>
                    </a:solidFill>
                  </a:tcPr>
                </a:tc>
              </a:tr>
              <a:tr h="1295161">
                <a:tc gridSpan="2">
                  <a:txBody>
                    <a:bodyPr/>
                    <a:lstStyle/>
                    <a:p>
                      <a:pPr algn="ctr"/>
                      <a:r>
                        <a:rPr lang="en-US" sz="1200" b="1" dirty="0" smtClean="0"/>
                        <a:t>Accomplishments</a:t>
                      </a:r>
                    </a:p>
                    <a:p>
                      <a:pPr algn="l"/>
                      <a:r>
                        <a:rPr lang="en-US" sz="1200" b="0" dirty="0" smtClean="0"/>
                        <a:t>The campaign to increase high school’s recommending Saddleback College has been completed; as have</a:t>
                      </a:r>
                      <a:r>
                        <a:rPr lang="en-US" sz="1200" b="0" baseline="0" dirty="0" smtClean="0"/>
                        <a:t> enhancements in technology to facilitate communication among faculty and staff.</a:t>
                      </a:r>
                    </a:p>
                    <a:p>
                      <a:pPr algn="l"/>
                      <a:endParaRPr lang="en-US" sz="1200" b="0" dirty="0" smtClean="0"/>
                    </a:p>
                    <a:p>
                      <a:pPr algn="l"/>
                      <a:r>
                        <a:rPr lang="en-US" sz="1200" b="0" dirty="0" smtClean="0"/>
                        <a:t>A plan has also been developed to better integrate marketing and public relations into the broader</a:t>
                      </a:r>
                      <a:r>
                        <a:rPr lang="en-US" sz="1200" b="0" baseline="0" dirty="0" smtClean="0"/>
                        <a:t> </a:t>
                      </a:r>
                      <a:r>
                        <a:rPr lang="en-US" sz="1200" b="0" dirty="0" smtClean="0"/>
                        <a:t> college community.</a:t>
                      </a:r>
                    </a:p>
                    <a:p>
                      <a:pPr algn="l"/>
                      <a:endParaRPr lang="en-US" sz="1200" b="0"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1142761">
                <a:tc gridSpan="2">
                  <a:txBody>
                    <a:bodyPr/>
                    <a:lstStyle/>
                    <a:p>
                      <a:pPr algn="ctr"/>
                      <a:r>
                        <a:rPr lang="en-US" sz="1200" b="1" baseline="0" dirty="0" smtClean="0"/>
                        <a:t>Areas of Focus 2012-13</a:t>
                      </a:r>
                    </a:p>
                    <a:p>
                      <a:pPr algn="l"/>
                      <a:endParaRPr lang="en-US" sz="1200" b="0" baseline="0" dirty="0" smtClean="0"/>
                    </a:p>
                    <a:p>
                      <a:pPr algn="l"/>
                      <a:r>
                        <a:rPr lang="en-US" sz="1200" b="0" baseline="0" dirty="0" smtClean="0"/>
                        <a:t>Studies for the Visitors’ Center have been completed; continue to focus on creating the Visitors’ Center.</a:t>
                      </a:r>
                    </a:p>
                    <a:p>
                      <a:pPr algn="l"/>
                      <a:endParaRPr lang="en-US" baseline="0" dirty="0" smtClean="0"/>
                    </a:p>
                    <a:p>
                      <a:pPr algn="l"/>
                      <a:endParaRPr lang="en-US"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53241792"/>
              </p:ext>
            </p:extLst>
          </p:nvPr>
        </p:nvGraphicFramePr>
        <p:xfrm>
          <a:off x="990600" y="1524001"/>
          <a:ext cx="6477000" cy="5274863"/>
        </p:xfrm>
        <a:graphic>
          <a:graphicData uri="http://schemas.openxmlformats.org/drawingml/2006/table">
            <a:tbl>
              <a:tblPr firstRow="1" bandRow="1">
                <a:tableStyleId>{5C22544A-7EE6-4342-B048-85BDC9FD1C3A}</a:tableStyleId>
              </a:tblPr>
              <a:tblGrid>
                <a:gridCol w="4292895"/>
                <a:gridCol w="2184105"/>
              </a:tblGrid>
              <a:tr h="1150832">
                <a:tc gridSpan="2">
                  <a:txBody>
                    <a:bodyPr/>
                    <a:lstStyle/>
                    <a:p>
                      <a:pPr algn="ctr"/>
                      <a:endParaRPr lang="en-US" dirty="0" smtClean="0"/>
                    </a:p>
                    <a:p>
                      <a:pPr algn="ctr"/>
                      <a:r>
                        <a:rPr lang="en-US" sz="1200" dirty="0" smtClean="0"/>
                        <a:t>Goal 4.1:</a:t>
                      </a:r>
                      <a:r>
                        <a:rPr lang="en-US" sz="1200" baseline="0" dirty="0" smtClean="0"/>
                        <a:t> Meet or exceed state targets for each Career Technical Education (CTE) Perkins Core Indicator.</a:t>
                      </a:r>
                      <a:endParaRPr lang="en-US" sz="1200" dirty="0" smtClean="0"/>
                    </a:p>
                    <a:p>
                      <a:r>
                        <a:rPr lang="en-US" sz="1200" baseline="0" dirty="0" smtClean="0"/>
                        <a:t> </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681986">
                <a:tc>
                  <a:txBody>
                    <a:bodyPr/>
                    <a:lstStyle/>
                    <a:p>
                      <a:pPr algn="ctr"/>
                      <a:r>
                        <a:rPr lang="en-US" sz="1200" b="1" dirty="0" smtClean="0"/>
                        <a:t>Summary of</a:t>
                      </a:r>
                      <a:r>
                        <a:rPr lang="en-US" sz="1200" b="1" baseline="0" dirty="0" smtClean="0"/>
                        <a:t> Objectives and Action Steps</a:t>
                      </a:r>
                    </a:p>
                    <a:p>
                      <a:pPr algn="l"/>
                      <a:r>
                        <a:rPr lang="en-US" sz="1200" b="0" baseline="0" dirty="0" smtClean="0"/>
                        <a:t>There are two objectives and five action steps associated with this goal:</a:t>
                      </a:r>
                    </a:p>
                    <a:p>
                      <a:pPr marL="628650" lvl="1" indent="-171450" algn="l">
                        <a:buFont typeface="Arial" pitchFamily="34" charset="0"/>
                        <a:buChar char="•"/>
                      </a:pPr>
                      <a:r>
                        <a:rPr lang="en-US" sz="1200" b="0" baseline="0" dirty="0" smtClean="0"/>
                        <a:t>Establish and implement a system to track student progress to completion</a:t>
                      </a:r>
                    </a:p>
                    <a:p>
                      <a:pPr marL="628650" lvl="1" indent="-171450" algn="l">
                        <a:buFont typeface="Arial" pitchFamily="34" charset="0"/>
                        <a:buChar char="•"/>
                      </a:pPr>
                      <a:r>
                        <a:rPr lang="en-US" sz="1200" b="0" baseline="0" dirty="0" smtClean="0"/>
                        <a:t>Develop and implement a program to improve completers</a:t>
                      </a:r>
                    </a:p>
                    <a:p>
                      <a:pPr algn="ctr"/>
                      <a:endParaRPr lang="en-US" sz="1200" baseline="0" dirty="0" smtClean="0"/>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2 of 2 objectives are still in progress</a:t>
                      </a:r>
                    </a:p>
                    <a:p>
                      <a:pPr algn="ctr"/>
                      <a:endParaRPr lang="en-US" sz="1200" b="0" dirty="0" smtClean="0"/>
                    </a:p>
                    <a:p>
                      <a:pPr algn="ctr"/>
                      <a:r>
                        <a:rPr lang="en-US" sz="1200" b="0" dirty="0" smtClean="0"/>
                        <a:t>5 of 5 action steps are in progress</a:t>
                      </a:r>
                    </a:p>
                    <a:p>
                      <a:pPr algn="ctr"/>
                      <a:endParaRPr lang="en-US" sz="1200" b="0" dirty="0" smtClean="0"/>
                    </a:p>
                    <a:p>
                      <a:pPr algn="ctr"/>
                      <a:endParaRPr lang="en-US" sz="1200" b="0" dirty="0" smtClean="0"/>
                    </a:p>
                  </a:txBody>
                  <a:tcPr>
                    <a:solidFill>
                      <a:schemeClr val="accent2">
                        <a:lumMod val="20000"/>
                        <a:lumOff val="80000"/>
                      </a:schemeClr>
                    </a:solidFill>
                  </a:tcPr>
                </a:tc>
              </a:tr>
              <a:tr h="1088460">
                <a:tc gridSpan="2">
                  <a:txBody>
                    <a:bodyPr/>
                    <a:lstStyle/>
                    <a:p>
                      <a:pPr algn="ctr"/>
                      <a:r>
                        <a:rPr lang="en-US" sz="1200" b="1" dirty="0" smtClean="0"/>
                        <a:t>Accomplishments</a:t>
                      </a:r>
                    </a:p>
                    <a:p>
                      <a:pPr algn="l"/>
                      <a:r>
                        <a:rPr lang="en-US" sz="1200" b="0" dirty="0" smtClean="0"/>
                        <a:t>A research and tracking system is</a:t>
                      </a:r>
                      <a:r>
                        <a:rPr lang="en-US" sz="1200" b="0" baseline="0" dirty="0" smtClean="0"/>
                        <a:t> being piloted in order to develop a dashboard to track CTE student progress toward completion.</a:t>
                      </a:r>
                      <a:endParaRPr lang="en-US" sz="1200" b="0"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1260323">
                <a:tc gridSpan="2">
                  <a:txBody>
                    <a:bodyPr/>
                    <a:lstStyle/>
                    <a:p>
                      <a:pPr algn="ctr"/>
                      <a:r>
                        <a:rPr lang="en-US" sz="1200" b="1" baseline="0" dirty="0" smtClean="0"/>
                        <a:t>Areas of Focus 2012-13</a:t>
                      </a:r>
                    </a:p>
                    <a:p>
                      <a:pPr algn="l"/>
                      <a:r>
                        <a:rPr lang="en-US" sz="1200" baseline="0" dirty="0" smtClean="0"/>
                        <a:t>Continue to work on tracking system and dashboard with scheduled completion of January 2013.</a:t>
                      </a:r>
                    </a:p>
                    <a:p>
                      <a:pPr algn="l"/>
                      <a:endParaRPr lang="en-US"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91837413"/>
              </p:ext>
            </p:extLst>
          </p:nvPr>
        </p:nvGraphicFramePr>
        <p:xfrm>
          <a:off x="990600" y="1524000"/>
          <a:ext cx="6553200" cy="4620669"/>
        </p:xfrm>
        <a:graphic>
          <a:graphicData uri="http://schemas.openxmlformats.org/drawingml/2006/table">
            <a:tbl>
              <a:tblPr firstRow="1" bandRow="1">
                <a:tableStyleId>{5C22544A-7EE6-4342-B048-85BDC9FD1C3A}</a:tableStyleId>
              </a:tblPr>
              <a:tblGrid>
                <a:gridCol w="4343400"/>
                <a:gridCol w="2209800"/>
              </a:tblGrid>
              <a:tr h="792997">
                <a:tc gridSpan="2">
                  <a:txBody>
                    <a:bodyPr/>
                    <a:lstStyle/>
                    <a:p>
                      <a:pPr algn="ctr"/>
                      <a:endParaRPr lang="en-US" dirty="0" smtClean="0"/>
                    </a:p>
                    <a:p>
                      <a:pPr algn="ctr"/>
                      <a:r>
                        <a:rPr lang="en-US" sz="1200" dirty="0" smtClean="0"/>
                        <a:t>Goal 4.2:</a:t>
                      </a:r>
                      <a:r>
                        <a:rPr lang="en-US" sz="1200" baseline="0" dirty="0" smtClean="0"/>
                        <a:t> Establish an integrated and comprehensive economic and workforce development program.</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124294">
                <a:tc>
                  <a:txBody>
                    <a:bodyPr/>
                    <a:lstStyle/>
                    <a:p>
                      <a:pPr algn="ctr"/>
                      <a:r>
                        <a:rPr lang="en-US" sz="1200" b="1" dirty="0" smtClean="0"/>
                        <a:t>Summary of</a:t>
                      </a:r>
                      <a:r>
                        <a:rPr lang="en-US" sz="1200" b="1" baseline="0" dirty="0" smtClean="0"/>
                        <a:t> Objectives and Action Steps</a:t>
                      </a:r>
                    </a:p>
                    <a:p>
                      <a:pPr marL="628650" lvl="1" indent="-171450" algn="l">
                        <a:buFont typeface="Arial" pitchFamily="34" charset="0"/>
                        <a:buChar char="•"/>
                      </a:pPr>
                      <a:r>
                        <a:rPr lang="en-US" sz="1200" b="0" baseline="0" dirty="0" smtClean="0"/>
                        <a:t>Form collaborative partnerships</a:t>
                      </a:r>
                    </a:p>
                    <a:p>
                      <a:pPr marL="628650" lvl="1" indent="-171450" algn="l">
                        <a:buFont typeface="Arial" pitchFamily="34" charset="0"/>
                        <a:buChar char="•"/>
                      </a:pPr>
                      <a:r>
                        <a:rPr lang="en-US" sz="1200" b="0" baseline="0" dirty="0" smtClean="0"/>
                        <a:t>Develop career ladders with industry and educational partners</a:t>
                      </a:r>
                    </a:p>
                    <a:p>
                      <a:pPr algn="ctr"/>
                      <a:endParaRPr lang="en-US" sz="1200" baseline="0" dirty="0" smtClean="0"/>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2 of 2 objectives are in progress</a:t>
                      </a:r>
                    </a:p>
                    <a:p>
                      <a:pPr algn="ctr"/>
                      <a:r>
                        <a:rPr lang="en-US" sz="1200" b="0" dirty="0" smtClean="0"/>
                        <a:t>2</a:t>
                      </a:r>
                      <a:r>
                        <a:rPr lang="en-US" sz="1200" b="0" baseline="0" dirty="0" smtClean="0"/>
                        <a:t> of 5 action steps are in progress</a:t>
                      </a:r>
                      <a:endParaRPr lang="en-US" sz="1200" b="0" dirty="0" smtClean="0"/>
                    </a:p>
                  </a:txBody>
                  <a:tcPr>
                    <a:solidFill>
                      <a:schemeClr val="accent2">
                        <a:lumMod val="20000"/>
                        <a:lumOff val="80000"/>
                      </a:schemeClr>
                    </a:solidFill>
                  </a:tcPr>
                </a:tc>
              </a:tr>
              <a:tr h="1124294">
                <a:tc gridSpan="2">
                  <a:txBody>
                    <a:bodyPr/>
                    <a:lstStyle/>
                    <a:p>
                      <a:pPr algn="ctr"/>
                      <a:r>
                        <a:rPr lang="en-US" sz="1200" b="1" dirty="0" smtClean="0"/>
                        <a:t>Accomplishments</a:t>
                      </a:r>
                    </a:p>
                    <a:p>
                      <a:pPr algn="ctr"/>
                      <a:endParaRPr lang="en-US" sz="1200" b="1" dirty="0" smtClean="0"/>
                    </a:p>
                    <a:p>
                      <a:pPr algn="l"/>
                      <a:r>
                        <a:rPr lang="en-US" sz="1200" b="0" i="0" dirty="0" smtClean="0"/>
                        <a:t>A comprehensive</a:t>
                      </a:r>
                      <a:r>
                        <a:rPr lang="en-US" sz="1200" b="0" i="0" baseline="0" dirty="0" smtClean="0"/>
                        <a:t> survey was deployed and data has been gathered on employer needs.  Additionally, there is an annual Economic and Workforce Development Roundtable and more accountability and assessment of CTE program advisory groups.</a:t>
                      </a:r>
                      <a:endParaRPr lang="en-US" sz="1200" b="0" i="0"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1301815">
                <a:tc gridSpan="2">
                  <a:txBody>
                    <a:bodyPr/>
                    <a:lstStyle/>
                    <a:p>
                      <a:pPr algn="ctr"/>
                      <a:r>
                        <a:rPr lang="en-US" sz="1200" b="1" baseline="0" dirty="0" smtClean="0"/>
                        <a:t>Areas of Focus 2012-13</a:t>
                      </a:r>
                    </a:p>
                    <a:p>
                      <a:pPr algn="ctr"/>
                      <a:endParaRPr lang="en-US" sz="1200" b="1" baseline="0" dirty="0" smtClean="0"/>
                    </a:p>
                    <a:p>
                      <a:pPr algn="l"/>
                      <a:r>
                        <a:rPr lang="en-US" sz="1200" baseline="0" dirty="0" smtClean="0"/>
                        <a:t>Completion of the analysis of the comprehensive survey of employer needs as well as developing a comprehensive list of prospective sector collaborators.</a:t>
                      </a:r>
                    </a:p>
                    <a:p>
                      <a:pPr algn="l"/>
                      <a:endParaRPr lang="en-US"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32007725"/>
              </p:ext>
            </p:extLst>
          </p:nvPr>
        </p:nvGraphicFramePr>
        <p:xfrm>
          <a:off x="990600" y="1524000"/>
          <a:ext cx="6553200" cy="4873334"/>
        </p:xfrm>
        <a:graphic>
          <a:graphicData uri="http://schemas.openxmlformats.org/drawingml/2006/table">
            <a:tbl>
              <a:tblPr firstRow="1" bandRow="1">
                <a:tableStyleId>{5C22544A-7EE6-4342-B048-85BDC9FD1C3A}</a:tableStyleId>
              </a:tblPr>
              <a:tblGrid>
                <a:gridCol w="4267200"/>
                <a:gridCol w="2286000"/>
              </a:tblGrid>
              <a:tr h="792997">
                <a:tc gridSpan="2">
                  <a:txBody>
                    <a:bodyPr/>
                    <a:lstStyle/>
                    <a:p>
                      <a:pPr algn="ctr"/>
                      <a:endParaRPr lang="en-US" dirty="0" smtClean="0"/>
                    </a:p>
                    <a:p>
                      <a:pPr algn="ctr"/>
                      <a:r>
                        <a:rPr lang="en-US" sz="1200" dirty="0" smtClean="0"/>
                        <a:t>Goal 4.3:</a:t>
                      </a:r>
                      <a:r>
                        <a:rPr lang="en-US" sz="1200" baseline="0" dirty="0" smtClean="0"/>
                        <a:t> Double the training services offered to faculty in the areas of teaching innovation and best teaching practices.</a:t>
                      </a:r>
                      <a:endParaRPr lang="en-US" sz="1200" dirty="0" smtClean="0"/>
                    </a:p>
                    <a:p>
                      <a:r>
                        <a:rPr lang="en-US" sz="1200" baseline="0" dirty="0" smtClean="0"/>
                        <a:t> </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124294">
                <a:tc>
                  <a:txBody>
                    <a:bodyPr/>
                    <a:lstStyle/>
                    <a:p>
                      <a:pPr algn="ctr"/>
                      <a:r>
                        <a:rPr lang="en-US" sz="1200" b="1" dirty="0" smtClean="0"/>
                        <a:t>Summary of</a:t>
                      </a:r>
                      <a:r>
                        <a:rPr lang="en-US" sz="1200" b="1" baseline="0" dirty="0" smtClean="0"/>
                        <a:t> Objectives and Action Steps</a:t>
                      </a:r>
                    </a:p>
                    <a:p>
                      <a:pPr algn="l"/>
                      <a:r>
                        <a:rPr lang="en-US" sz="1200" b="0" baseline="0" dirty="0" smtClean="0"/>
                        <a:t>There is one objectives and 8 action steps associated with this goal:</a:t>
                      </a:r>
                    </a:p>
                    <a:p>
                      <a:pPr marL="171450" indent="-171450" algn="l">
                        <a:buFont typeface="Arial" pitchFamily="34" charset="0"/>
                        <a:buChar char="•"/>
                      </a:pPr>
                      <a:r>
                        <a:rPr lang="en-US" sz="1200" b="0" baseline="0" dirty="0" smtClean="0"/>
                        <a:t>Expand the scope of the Institute for Teaching and Learning</a:t>
                      </a:r>
                    </a:p>
                    <a:p>
                      <a:pPr algn="ctr"/>
                      <a:endParaRPr lang="en-US" sz="1200" baseline="0" dirty="0" smtClean="0"/>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1 of 1 objectives</a:t>
                      </a:r>
                      <a:r>
                        <a:rPr lang="en-US" sz="1200" b="0" baseline="0" dirty="0" smtClean="0"/>
                        <a:t> are in progress</a:t>
                      </a:r>
                    </a:p>
                    <a:p>
                      <a:pPr algn="ctr"/>
                      <a:endParaRPr lang="en-US" sz="1200" b="0" baseline="0" dirty="0" smtClean="0"/>
                    </a:p>
                    <a:p>
                      <a:pPr algn="ctr"/>
                      <a:r>
                        <a:rPr lang="en-US" sz="1200" b="0" baseline="0" dirty="0" smtClean="0"/>
                        <a:t>3 of 8 action steps are in progress</a:t>
                      </a:r>
                      <a:endParaRPr lang="en-US" sz="1200" b="0" dirty="0" smtClean="0"/>
                    </a:p>
                  </a:txBody>
                  <a:tcPr>
                    <a:solidFill>
                      <a:schemeClr val="accent2">
                        <a:lumMod val="20000"/>
                        <a:lumOff val="80000"/>
                      </a:schemeClr>
                    </a:solidFill>
                  </a:tcPr>
                </a:tc>
              </a:tr>
              <a:tr h="1124294">
                <a:tc gridSpan="2">
                  <a:txBody>
                    <a:bodyPr/>
                    <a:lstStyle/>
                    <a:p>
                      <a:pPr algn="ctr"/>
                      <a:r>
                        <a:rPr lang="en-US" sz="1200" b="1" dirty="0" smtClean="0"/>
                        <a:t>Accomplishments</a:t>
                      </a:r>
                    </a:p>
                    <a:p>
                      <a:pPr algn="l"/>
                      <a:r>
                        <a:rPr lang="en-US" sz="1200" b="0" dirty="0" smtClean="0"/>
                        <a:t>Resources and a permanent location for</a:t>
                      </a:r>
                      <a:r>
                        <a:rPr lang="en-US" sz="1200" b="0" baseline="0" dirty="0" smtClean="0"/>
                        <a:t> the ITL have been established.  Additionally, funding to develop more faculty learning communities was also obtained.  Faculty were trained in facilitation of faculty learning communities and a survey of faculty and student training needs was deployed and analyzed.</a:t>
                      </a:r>
                      <a:endParaRPr lang="en-US" sz="1200" b="0"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1301815">
                <a:tc gridSpan="2">
                  <a:txBody>
                    <a:bodyPr/>
                    <a:lstStyle/>
                    <a:p>
                      <a:pPr algn="ctr"/>
                      <a:r>
                        <a:rPr lang="en-US" sz="1200" b="1" baseline="0" dirty="0" smtClean="0"/>
                        <a:t>Areas of Focus 2012-13</a:t>
                      </a:r>
                    </a:p>
                    <a:p>
                      <a:pPr algn="l"/>
                      <a:endParaRPr lang="en-US" sz="1200" b="0" baseline="0" dirty="0" smtClean="0"/>
                    </a:p>
                    <a:p>
                      <a:pPr algn="l"/>
                      <a:r>
                        <a:rPr lang="en-US" sz="1200" b="0" baseline="0" dirty="0" smtClean="0"/>
                        <a:t>Continue to pursue grants and other funding sources to further develop the ITL.</a:t>
                      </a:r>
                    </a:p>
                    <a:p>
                      <a:pPr algn="l"/>
                      <a:r>
                        <a:rPr lang="en-US" sz="1200" b="0" baseline="0" dirty="0" smtClean="0"/>
                        <a:t>Develop a timeline for visiting other college teaching and learning centers.</a:t>
                      </a:r>
                    </a:p>
                    <a:p>
                      <a:pPr algn="l"/>
                      <a:endParaRPr lang="en-US" baseline="0" dirty="0" smtClean="0"/>
                    </a:p>
                    <a:p>
                      <a:pPr algn="l"/>
                      <a:endParaRPr lang="en-US"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Activities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Communicate with “in-progress” areas</a:t>
            </a:r>
          </a:p>
          <a:p>
            <a:endParaRPr lang="en-US" dirty="0"/>
          </a:p>
          <a:p>
            <a:r>
              <a:rPr lang="en-US" dirty="0" smtClean="0"/>
              <a:t>Process evaluation</a:t>
            </a:r>
          </a:p>
          <a:p>
            <a:endParaRPr lang="en-US" dirty="0"/>
          </a:p>
          <a:p>
            <a:r>
              <a:rPr lang="en-US" dirty="0" smtClean="0"/>
              <a:t>Report at Winter In-service</a:t>
            </a:r>
          </a:p>
          <a:p>
            <a:pPr lvl="1"/>
            <a:r>
              <a:rPr lang="en-US" sz="2400" dirty="0" smtClean="0"/>
              <a:t>Focus on several metrics associated with some goals</a:t>
            </a:r>
          </a:p>
          <a:p>
            <a:endParaRPr lang="en-US" dirty="0"/>
          </a:p>
          <a:p>
            <a:r>
              <a:rPr lang="en-US" dirty="0" smtClean="0"/>
              <a:t>New plan development Spring 2013</a:t>
            </a:r>
          </a:p>
          <a:p>
            <a:pPr lvl="1"/>
            <a:r>
              <a:rPr lang="en-US" dirty="0" smtClean="0"/>
              <a:t>Examination of internal data</a:t>
            </a:r>
          </a:p>
          <a:p>
            <a:pPr lvl="1"/>
            <a:r>
              <a:rPr lang="en-US" dirty="0" smtClean="0"/>
              <a:t>Environmental scan</a:t>
            </a:r>
          </a:p>
          <a:p>
            <a:pPr lvl="1"/>
            <a:r>
              <a:rPr lang="en-US" dirty="0" err="1" smtClean="0"/>
              <a:t>TracDat</a:t>
            </a:r>
            <a:endParaRPr lang="en-US" dirty="0"/>
          </a:p>
        </p:txBody>
      </p:sp>
    </p:spTree>
    <p:extLst>
      <p:ext uri="{BB962C8B-B14F-4D97-AF65-F5344CB8AC3E}">
        <p14:creationId xmlns:p14="http://schemas.microsoft.com/office/powerpoint/2010/main" val="1846272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Strategic </a:t>
            </a:r>
            <a:r>
              <a:rPr lang="en-US" dirty="0"/>
              <a:t>Plan 2010-13 </a:t>
            </a:r>
            <a:r>
              <a:rPr lang="en-US" dirty="0" smtClean="0"/>
              <a:t>Summary</a:t>
            </a:r>
          </a:p>
          <a:p>
            <a:pPr marL="0" indent="0">
              <a:buNone/>
            </a:pPr>
            <a:endParaRPr lang="en-US" dirty="0" smtClean="0"/>
          </a:p>
          <a:p>
            <a:r>
              <a:rPr lang="en-US" dirty="0" smtClean="0"/>
              <a:t>Upcoming Activities</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446622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85409968"/>
              </p:ext>
            </p:extLst>
          </p:nvPr>
        </p:nvGraphicFramePr>
        <p:xfrm>
          <a:off x="990600" y="1524000"/>
          <a:ext cx="6705600" cy="5090160"/>
        </p:xfrm>
        <a:graphic>
          <a:graphicData uri="http://schemas.openxmlformats.org/drawingml/2006/table">
            <a:tbl>
              <a:tblPr firstRow="1" bandRow="1">
                <a:tableStyleId>{5C22544A-7EE6-4342-B048-85BDC9FD1C3A}</a:tableStyleId>
              </a:tblPr>
              <a:tblGrid>
                <a:gridCol w="6705600"/>
              </a:tblGrid>
              <a:tr h="1284905">
                <a:tc>
                  <a:txBody>
                    <a:bodyPr/>
                    <a:lstStyle/>
                    <a:p>
                      <a:pPr algn="ctr"/>
                      <a:endParaRPr lang="en-US" dirty="0" smtClean="0"/>
                    </a:p>
                    <a:p>
                      <a:pPr algn="ctr"/>
                      <a:r>
                        <a:rPr lang="en-US" sz="2800" dirty="0" smtClean="0"/>
                        <a:t>Overall Summary</a:t>
                      </a:r>
                    </a:p>
                    <a:p>
                      <a:r>
                        <a:rPr lang="en-US" baseline="0" dirty="0" smtClean="0"/>
                        <a:t> </a:t>
                      </a:r>
                    </a:p>
                    <a:p>
                      <a:endParaRPr lang="en-US" dirty="0"/>
                    </a:p>
                  </a:txBody>
                  <a:tcPr>
                    <a:solidFill>
                      <a:schemeClr val="accent2">
                        <a:lumMod val="75000"/>
                      </a:schemeClr>
                    </a:solidFill>
                  </a:tcPr>
                </a:tc>
              </a:tr>
              <a:tr h="1664537">
                <a:tc>
                  <a:txBody>
                    <a:bodyPr/>
                    <a:lstStyle/>
                    <a:p>
                      <a:pPr algn="ctr"/>
                      <a:r>
                        <a:rPr lang="en-US" dirty="0" smtClean="0"/>
                        <a:t>The</a:t>
                      </a:r>
                      <a:r>
                        <a:rPr lang="en-US" baseline="0" dirty="0" smtClean="0"/>
                        <a:t> 2010-2013 Strategic Plan contains four directions in the areas of student preparedness, transfer, resources, and innovation.</a:t>
                      </a:r>
                    </a:p>
                    <a:p>
                      <a:pPr algn="ctr"/>
                      <a:endParaRPr lang="en-US" baseline="0" dirty="0" smtClean="0"/>
                    </a:p>
                    <a:p>
                      <a:pPr algn="ctr"/>
                      <a:r>
                        <a:rPr lang="en-US" baseline="0" dirty="0" smtClean="0"/>
                        <a:t>There are 13 total goals contained in the plan; three goals each in the areas of student preparedness, transfer, and innovation.  There are four goals in the area of resources. </a:t>
                      </a:r>
                      <a:endParaRPr lang="en-US" dirty="0" smtClean="0"/>
                    </a:p>
                  </a:txBody>
                  <a:tcPr>
                    <a:solidFill>
                      <a:schemeClr val="accent2">
                        <a:lumMod val="40000"/>
                        <a:lumOff val="60000"/>
                      </a:schemeClr>
                    </a:solidFill>
                  </a:tcPr>
                </a:tc>
              </a:tr>
              <a:tr h="1927358">
                <a:tc>
                  <a:txBody>
                    <a:bodyPr/>
                    <a:lstStyle/>
                    <a:p>
                      <a:pPr algn="ctr"/>
                      <a:endParaRPr lang="en-US" baseline="0" dirty="0" smtClean="0"/>
                    </a:p>
                    <a:p>
                      <a:pPr algn="ctr"/>
                      <a:r>
                        <a:rPr lang="en-US" baseline="0" dirty="0" smtClean="0"/>
                        <a:t>For the current year, the plan contains a total of 32 objectives and 139 action steps across all of the goals.  To date, nearly all of the objectives are in progress.  Of the 139 action steps, 57% have been completed and 43% are in progress.</a:t>
                      </a:r>
                    </a:p>
                    <a:p>
                      <a:pPr algn="l"/>
                      <a:endParaRPr lang="en-US" baseline="0" dirty="0" smtClean="0"/>
                    </a:p>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2289034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543800" cy="1173162"/>
          </a:xfrm>
        </p:spPr>
        <p:txBody>
          <a:bodyPr>
            <a:normAutofit/>
          </a:bodyPr>
          <a:lstStyle/>
          <a:p>
            <a:r>
              <a:rPr lang="en-US" sz="2800" dirty="0" smtClean="0"/>
              <a:t>Strategic Plan 2010-2013 </a:t>
            </a:r>
            <a:br>
              <a:rPr lang="en-US" sz="2800" dirty="0" smtClean="0"/>
            </a:br>
            <a:r>
              <a:rPr lang="en-US" sz="2800" dirty="0" smtClean="0"/>
              <a:t>Summary of Progress</a:t>
            </a:r>
            <a:endParaRPr lang="en-US" sz="28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398407122"/>
              </p:ext>
            </p:extLst>
          </p:nvPr>
        </p:nvGraphicFramePr>
        <p:xfrm>
          <a:off x="838200" y="1219201"/>
          <a:ext cx="7010400" cy="5532119"/>
        </p:xfrm>
        <a:graphic>
          <a:graphicData uri="http://schemas.openxmlformats.org/drawingml/2006/table">
            <a:tbl>
              <a:tblPr firstRow="1" bandRow="1">
                <a:tableStyleId>{5C22544A-7EE6-4342-B048-85BDC9FD1C3A}</a:tableStyleId>
              </a:tblPr>
              <a:tblGrid>
                <a:gridCol w="4727945"/>
                <a:gridCol w="2282455"/>
              </a:tblGrid>
              <a:tr h="1173836">
                <a:tc gridSpan="2">
                  <a:txBody>
                    <a:bodyPr/>
                    <a:lstStyle/>
                    <a:p>
                      <a:pPr algn="ctr"/>
                      <a:endParaRPr lang="en-US" dirty="0" smtClean="0"/>
                    </a:p>
                    <a:p>
                      <a:pPr algn="ctr"/>
                      <a:r>
                        <a:rPr lang="en-US" sz="1200" dirty="0" smtClean="0"/>
                        <a:t>Goal 1.1:</a:t>
                      </a:r>
                      <a:r>
                        <a:rPr lang="en-US" sz="1200" baseline="0" dirty="0" smtClean="0"/>
                        <a:t> 80% of all students who seek certificates, associate degrees, and declare transfer as a goal will be assessed, placed, and complete a professional education plan.</a:t>
                      </a:r>
                      <a:endParaRPr lang="en-US" sz="1200" dirty="0" smtClean="0"/>
                    </a:p>
                    <a:p>
                      <a:r>
                        <a:rPr lang="en-US" sz="1200" baseline="0" dirty="0" smtClean="0"/>
                        <a:t> </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478279">
                <a:tc>
                  <a:txBody>
                    <a:bodyPr/>
                    <a:lstStyle/>
                    <a:p>
                      <a:pPr algn="ctr"/>
                      <a:r>
                        <a:rPr lang="en-US" sz="1200" b="1" dirty="0" smtClean="0"/>
                        <a:t>Summary of</a:t>
                      </a:r>
                      <a:r>
                        <a:rPr lang="en-US" sz="1200" b="1" baseline="0" dirty="0" smtClean="0"/>
                        <a:t> Objectives and Action Steps</a:t>
                      </a:r>
                    </a:p>
                    <a:p>
                      <a:pPr algn="l"/>
                      <a:r>
                        <a:rPr lang="en-US" sz="1200" baseline="0" dirty="0" smtClean="0"/>
                        <a:t>There are three objectives and 13 action steps associated with this goal.  </a:t>
                      </a:r>
                    </a:p>
                    <a:p>
                      <a:pPr marL="628650" lvl="1" indent="-171450" algn="l">
                        <a:buFont typeface="Arial" pitchFamily="34" charset="0"/>
                        <a:buChar char="•"/>
                      </a:pPr>
                      <a:r>
                        <a:rPr lang="en-US" sz="1200" baseline="0" dirty="0" smtClean="0"/>
                        <a:t>Fully implement MAP</a:t>
                      </a:r>
                    </a:p>
                    <a:p>
                      <a:pPr marL="628650" lvl="1" indent="-171450" algn="l">
                        <a:buFont typeface="Arial" pitchFamily="34" charset="0"/>
                        <a:buChar char="•"/>
                      </a:pPr>
                      <a:r>
                        <a:rPr lang="en-US" sz="1200" baseline="0" dirty="0" smtClean="0"/>
                        <a:t>Fund the matriculation program</a:t>
                      </a:r>
                    </a:p>
                    <a:p>
                      <a:pPr marL="628650" lvl="1" indent="-171450" algn="l">
                        <a:buFont typeface="Arial" pitchFamily="34" charset="0"/>
                        <a:buChar char="•"/>
                      </a:pPr>
                      <a:r>
                        <a:rPr lang="en-US" sz="1200" baseline="0" dirty="0" smtClean="0"/>
                        <a:t>Comprehensive and efficient system for assessment and testing</a:t>
                      </a:r>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dirty="0" smtClean="0"/>
                        <a:t>3 of 3 objectives are still in progress</a:t>
                      </a:r>
                    </a:p>
                    <a:p>
                      <a:pPr algn="ctr"/>
                      <a:endParaRPr lang="en-US" sz="1200" dirty="0" smtClean="0"/>
                    </a:p>
                    <a:p>
                      <a:pPr algn="ctr"/>
                      <a:r>
                        <a:rPr lang="en-US" sz="1200" dirty="0" smtClean="0"/>
                        <a:t>6 of 13 action steps are still in progress</a:t>
                      </a:r>
                    </a:p>
                    <a:p>
                      <a:pPr algn="ctr"/>
                      <a:endParaRPr lang="en-US" sz="1200" dirty="0" smtClean="0"/>
                    </a:p>
                    <a:p>
                      <a:pPr algn="ctr"/>
                      <a:endParaRPr lang="en-US" sz="1200" dirty="0" smtClean="0"/>
                    </a:p>
                  </a:txBody>
                  <a:tcPr>
                    <a:solidFill>
                      <a:schemeClr val="accent2">
                        <a:lumMod val="20000"/>
                        <a:lumOff val="80000"/>
                      </a:schemeClr>
                    </a:solidFill>
                  </a:tcPr>
                </a:tc>
              </a:tr>
              <a:tr h="1142999">
                <a:tc gridSpan="2">
                  <a:txBody>
                    <a:bodyPr/>
                    <a:lstStyle/>
                    <a:p>
                      <a:pPr algn="ctr"/>
                      <a:r>
                        <a:rPr lang="en-US" sz="1200" b="1" dirty="0" smtClean="0"/>
                        <a:t>Accomplishments</a:t>
                      </a:r>
                    </a:p>
                    <a:p>
                      <a:pPr algn="ctr"/>
                      <a:endParaRPr lang="en-US" sz="1200" b="0" dirty="0" smtClean="0"/>
                    </a:p>
                    <a:p>
                      <a:pPr algn="l"/>
                      <a:r>
                        <a:rPr lang="en-US" sz="1200" b="0" dirty="0" smtClean="0"/>
                        <a:t>Bugs have</a:t>
                      </a:r>
                      <a:r>
                        <a:rPr lang="en-US" sz="1200" b="0" baseline="0" dirty="0" smtClean="0"/>
                        <a:t> been corrected and MAP continues to be enhanced through regular meetings with IT staff.</a:t>
                      </a:r>
                    </a:p>
                    <a:p>
                      <a:pPr algn="l"/>
                      <a:endParaRPr lang="en-US" sz="1200" b="0" baseline="0" dirty="0" smtClean="0"/>
                    </a:p>
                    <a:p>
                      <a:pPr algn="l"/>
                      <a:r>
                        <a:rPr lang="en-US" sz="1200" b="0" baseline="0" dirty="0" smtClean="0"/>
                        <a:t>Funding has been secured to move to computerized assessment testing.</a:t>
                      </a:r>
                      <a:endParaRPr lang="en-US" sz="1200" b="0"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1625312">
                <a:tc gridSpan="2">
                  <a:txBody>
                    <a:bodyPr/>
                    <a:lstStyle/>
                    <a:p>
                      <a:pPr algn="ctr"/>
                      <a:r>
                        <a:rPr lang="en-US" sz="1200" b="1" baseline="0" dirty="0" smtClean="0"/>
                        <a:t>Areas of Focus 2012-13:</a:t>
                      </a:r>
                    </a:p>
                    <a:p>
                      <a:pPr algn="ctr"/>
                      <a:endParaRPr lang="en-US" sz="1200" b="0" baseline="0" dirty="0" smtClean="0"/>
                    </a:p>
                    <a:p>
                      <a:pPr algn="l"/>
                      <a:r>
                        <a:rPr lang="en-US" sz="1200" b="0" baseline="0" dirty="0" smtClean="0"/>
                        <a:t>Continue work related to MAP in order to maximize the number of educational plans completed outside of APSY classes.</a:t>
                      </a:r>
                    </a:p>
                    <a:p>
                      <a:pPr algn="l"/>
                      <a:endParaRPr lang="en-US" sz="1200" b="0" baseline="0" dirty="0" smtClean="0"/>
                    </a:p>
                    <a:p>
                      <a:pPr algn="l"/>
                      <a:r>
                        <a:rPr lang="en-US" sz="1200" b="0" baseline="0" dirty="0" smtClean="0"/>
                        <a:t>Continue to work toward establishing computerized assessment testing for students.</a:t>
                      </a:r>
                    </a:p>
                    <a:p>
                      <a:pPr algn="ctr"/>
                      <a:endParaRPr lang="en-US" sz="1200" b="1" baseline="0" dirty="0" smtClean="0"/>
                    </a:p>
                    <a:p>
                      <a:pPr algn="ctr"/>
                      <a:endParaRPr lang="en-US" b="1"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780702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461183041"/>
              </p:ext>
            </p:extLst>
          </p:nvPr>
        </p:nvGraphicFramePr>
        <p:xfrm>
          <a:off x="990600" y="1524000"/>
          <a:ext cx="6553200" cy="4803549"/>
        </p:xfrm>
        <a:graphic>
          <a:graphicData uri="http://schemas.openxmlformats.org/drawingml/2006/table">
            <a:tbl>
              <a:tblPr firstRow="1" bandRow="1">
                <a:tableStyleId>{5C22544A-7EE6-4342-B048-85BDC9FD1C3A}</a:tableStyleId>
              </a:tblPr>
              <a:tblGrid>
                <a:gridCol w="4724400"/>
                <a:gridCol w="1828800"/>
              </a:tblGrid>
              <a:tr h="792997">
                <a:tc gridSpan="2">
                  <a:txBody>
                    <a:bodyPr/>
                    <a:lstStyle/>
                    <a:p>
                      <a:pPr algn="ctr"/>
                      <a:endParaRPr lang="en-US" dirty="0" smtClean="0"/>
                    </a:p>
                    <a:p>
                      <a:pPr algn="ctr"/>
                      <a:r>
                        <a:rPr lang="en-US" sz="1200" dirty="0" smtClean="0"/>
                        <a:t>Goal 1.2:</a:t>
                      </a:r>
                      <a:r>
                        <a:rPr lang="en-US" sz="1200" baseline="0" dirty="0" smtClean="0"/>
                        <a:t> Increase by 5% the number of individuals with an unidentified career goal who receive career assessment and job acquisition skills development services.</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124294">
                <a:tc>
                  <a:txBody>
                    <a:bodyPr/>
                    <a:lstStyle/>
                    <a:p>
                      <a:pPr algn="ctr"/>
                      <a:r>
                        <a:rPr lang="en-US" sz="1200" b="1" dirty="0" smtClean="0"/>
                        <a:t>Summary of</a:t>
                      </a:r>
                      <a:r>
                        <a:rPr lang="en-US" sz="1200" b="1" baseline="0" dirty="0" smtClean="0"/>
                        <a:t> Objectives and Action Steps</a:t>
                      </a:r>
                    </a:p>
                    <a:p>
                      <a:pPr algn="l"/>
                      <a:r>
                        <a:rPr lang="en-US" sz="1200" b="0" baseline="0" dirty="0" smtClean="0"/>
                        <a:t>There is one objective and three action steps associated with this goal.</a:t>
                      </a:r>
                    </a:p>
                    <a:p>
                      <a:pPr algn="l"/>
                      <a:endParaRPr lang="en-US" sz="1200" b="0" baseline="0" dirty="0" smtClean="0"/>
                    </a:p>
                    <a:p>
                      <a:pPr marL="628650" lvl="1" indent="-171450" algn="l">
                        <a:buFont typeface="Arial" pitchFamily="34" charset="0"/>
                        <a:buChar char="•"/>
                      </a:pPr>
                      <a:r>
                        <a:rPr lang="en-US" sz="1200" b="0" baseline="0" dirty="0" smtClean="0"/>
                        <a:t>Develop a comprehensive career, job, and life development program.</a:t>
                      </a:r>
                    </a:p>
                    <a:p>
                      <a:pPr algn="ctr"/>
                      <a:endParaRPr lang="en-US" sz="1200" baseline="0" dirty="0" smtClean="0"/>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1 of</a:t>
                      </a:r>
                      <a:r>
                        <a:rPr lang="en-US" sz="1200" b="0" baseline="0" dirty="0" smtClean="0"/>
                        <a:t> 1 objectives are still in progress</a:t>
                      </a:r>
                    </a:p>
                    <a:p>
                      <a:pPr algn="ctr"/>
                      <a:endParaRPr lang="en-US" sz="1200" b="0" baseline="0" dirty="0" smtClean="0"/>
                    </a:p>
                    <a:p>
                      <a:pPr algn="ctr"/>
                      <a:r>
                        <a:rPr lang="en-US" sz="1200" b="0" baseline="0" dirty="0" smtClean="0"/>
                        <a:t>1 of 3 action items are still in progress</a:t>
                      </a:r>
                      <a:endParaRPr lang="en-US" sz="1200" b="0" dirty="0" smtClean="0"/>
                    </a:p>
                  </a:txBody>
                  <a:tcPr>
                    <a:solidFill>
                      <a:schemeClr val="accent2">
                        <a:lumMod val="20000"/>
                        <a:lumOff val="80000"/>
                      </a:schemeClr>
                    </a:solidFill>
                  </a:tcPr>
                </a:tc>
              </a:tr>
              <a:tr h="1124294">
                <a:tc gridSpan="2">
                  <a:txBody>
                    <a:bodyPr/>
                    <a:lstStyle/>
                    <a:p>
                      <a:pPr algn="ctr"/>
                      <a:r>
                        <a:rPr lang="en-US" sz="1200" b="1" dirty="0" smtClean="0"/>
                        <a:t>Accomplishments</a:t>
                      </a:r>
                    </a:p>
                    <a:p>
                      <a:pPr algn="ctr"/>
                      <a:endParaRPr lang="en-US" sz="1200" b="1" dirty="0" smtClean="0"/>
                    </a:p>
                    <a:p>
                      <a:pPr algn="l"/>
                      <a:r>
                        <a:rPr lang="en-US" sz="1200" b="0" dirty="0" smtClean="0"/>
                        <a:t>Program</a:t>
                      </a:r>
                      <a:r>
                        <a:rPr lang="en-US" sz="1200" b="0" baseline="0" dirty="0" smtClean="0"/>
                        <a:t> review and data analysis from other sources have been completed.</a:t>
                      </a:r>
                      <a:endParaRPr lang="en-US" sz="1200" b="0"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1301815">
                <a:tc gridSpan="2">
                  <a:txBody>
                    <a:bodyPr/>
                    <a:lstStyle/>
                    <a:p>
                      <a:pPr algn="ctr"/>
                      <a:r>
                        <a:rPr lang="en-US" sz="1200" b="1" baseline="0" dirty="0" smtClean="0"/>
                        <a:t>Areas of Focus 2012-13</a:t>
                      </a:r>
                    </a:p>
                    <a:p>
                      <a:pPr algn="ctr"/>
                      <a:endParaRPr lang="en-US" sz="1200" b="1" baseline="0" dirty="0" smtClean="0"/>
                    </a:p>
                    <a:p>
                      <a:pPr algn="l"/>
                      <a:r>
                        <a:rPr lang="en-US" sz="1200" b="0" baseline="0" dirty="0" smtClean="0"/>
                        <a:t>Conduct a current state assessment of the Center for Career and Life Development.</a:t>
                      </a:r>
                    </a:p>
                    <a:p>
                      <a:pPr algn="l"/>
                      <a:endParaRPr lang="en-US" baseline="0" dirty="0" smtClean="0"/>
                    </a:p>
                    <a:p>
                      <a:pPr algn="l"/>
                      <a:endParaRPr lang="en-US"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80303168"/>
              </p:ext>
            </p:extLst>
          </p:nvPr>
        </p:nvGraphicFramePr>
        <p:xfrm>
          <a:off x="1066800" y="1524000"/>
          <a:ext cx="6705600" cy="5029200"/>
        </p:xfrm>
        <a:graphic>
          <a:graphicData uri="http://schemas.openxmlformats.org/drawingml/2006/table">
            <a:tbl>
              <a:tblPr firstRow="1" bandRow="1">
                <a:tableStyleId>{5C22544A-7EE6-4342-B048-85BDC9FD1C3A}</a:tableStyleId>
              </a:tblPr>
              <a:tblGrid>
                <a:gridCol w="4522381"/>
                <a:gridCol w="2183219"/>
              </a:tblGrid>
              <a:tr h="1187903">
                <a:tc gridSpan="2">
                  <a:txBody>
                    <a:bodyPr/>
                    <a:lstStyle/>
                    <a:p>
                      <a:pPr algn="ctr"/>
                      <a:endParaRPr lang="en-US" dirty="0" smtClean="0"/>
                    </a:p>
                    <a:p>
                      <a:pPr algn="ctr"/>
                      <a:r>
                        <a:rPr lang="en-US" sz="1200" dirty="0" smtClean="0"/>
                        <a:t>Goal 1.3:</a:t>
                      </a:r>
                      <a:r>
                        <a:rPr lang="en-US" sz="1200" baseline="0" dirty="0" smtClean="0"/>
                        <a:t> Improve the progression rate of students in math, English, and the ESL program sequence from levels 300 to 200 and from 200 to transfer courses by 5% in each level.</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860097">
                <a:tc>
                  <a:txBody>
                    <a:bodyPr/>
                    <a:lstStyle/>
                    <a:p>
                      <a:pPr algn="ctr"/>
                      <a:r>
                        <a:rPr lang="en-US" sz="1200" b="1" dirty="0" smtClean="0"/>
                        <a:t>Summary of</a:t>
                      </a:r>
                      <a:r>
                        <a:rPr lang="en-US" sz="1200" b="1" baseline="0" dirty="0" smtClean="0"/>
                        <a:t> Objectives and Action Steps</a:t>
                      </a:r>
                    </a:p>
                    <a:p>
                      <a:pPr algn="l"/>
                      <a:r>
                        <a:rPr lang="en-US" sz="1200" b="0" baseline="0" dirty="0" smtClean="0"/>
                        <a:t>There are three objectives and 14 action steps associated with this goal:</a:t>
                      </a:r>
                    </a:p>
                    <a:p>
                      <a:pPr marL="628650" lvl="1" indent="-171450" algn="l">
                        <a:buFont typeface="Arial" pitchFamily="34" charset="0"/>
                        <a:buChar char="•"/>
                      </a:pPr>
                      <a:r>
                        <a:rPr lang="en-US" sz="1200" b="0" baseline="0" dirty="0" smtClean="0"/>
                        <a:t>Develop comprehensive follow-up and retention plan for at-risk students</a:t>
                      </a:r>
                    </a:p>
                    <a:p>
                      <a:pPr marL="628650" lvl="1" indent="-171450" algn="l">
                        <a:buFont typeface="Arial" pitchFamily="34" charset="0"/>
                        <a:buChar char="•"/>
                      </a:pPr>
                      <a:r>
                        <a:rPr lang="en-US" sz="1200" b="0" baseline="0" dirty="0" smtClean="0"/>
                        <a:t>Promote student completion of basic skills courses as outlined in educational plan</a:t>
                      </a:r>
                    </a:p>
                    <a:p>
                      <a:pPr marL="628650" lvl="1" indent="-171450" algn="l">
                        <a:buFont typeface="Arial" pitchFamily="34" charset="0"/>
                        <a:buChar char="•"/>
                      </a:pPr>
                      <a:r>
                        <a:rPr lang="en-US" sz="1200" b="0" baseline="0" dirty="0" smtClean="0"/>
                        <a:t>Comprehensive tutoring plan</a:t>
                      </a:r>
                    </a:p>
                    <a:p>
                      <a:pPr algn="l"/>
                      <a:endParaRPr lang="en-US" sz="1200" baseline="0" dirty="0" smtClean="0"/>
                    </a:p>
                    <a:p>
                      <a:pPr algn="ctr"/>
                      <a:endParaRPr lang="en-US" sz="1200" baseline="0" dirty="0" smtClean="0"/>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3 of 3 objectives</a:t>
                      </a:r>
                      <a:r>
                        <a:rPr lang="en-US" sz="1200" b="0" baseline="0" dirty="0" smtClean="0"/>
                        <a:t> are still in progress</a:t>
                      </a:r>
                    </a:p>
                    <a:p>
                      <a:pPr algn="ctr"/>
                      <a:endParaRPr lang="en-US" sz="1200" b="0" baseline="0" dirty="0" smtClean="0"/>
                    </a:p>
                    <a:p>
                      <a:pPr algn="ctr"/>
                      <a:r>
                        <a:rPr lang="en-US" sz="1200" b="0" baseline="0" dirty="0" smtClean="0"/>
                        <a:t>6 of 14 action items are still in progress</a:t>
                      </a:r>
                      <a:endParaRPr lang="en-US" sz="1200" b="0" dirty="0" smtClean="0"/>
                    </a:p>
                  </a:txBody>
                  <a:tcPr>
                    <a:solidFill>
                      <a:schemeClr val="accent2">
                        <a:lumMod val="20000"/>
                        <a:lumOff val="80000"/>
                      </a:schemeClr>
                    </a:solidFill>
                  </a:tcPr>
                </a:tc>
              </a:tr>
              <a:tr h="951861">
                <a:tc gridSpan="2">
                  <a:txBody>
                    <a:bodyPr/>
                    <a:lstStyle/>
                    <a:p>
                      <a:pPr algn="ctr"/>
                      <a:r>
                        <a:rPr lang="en-US" sz="1200" b="1" dirty="0" smtClean="0"/>
                        <a:t>Accomplishments</a:t>
                      </a:r>
                    </a:p>
                    <a:p>
                      <a:pPr algn="l"/>
                      <a:r>
                        <a:rPr lang="en-US" sz="1200" b="0" dirty="0" smtClean="0"/>
                        <a:t>Individual faculty</a:t>
                      </a:r>
                      <a:r>
                        <a:rPr lang="en-US" sz="1200" b="0" baseline="0" dirty="0" smtClean="0"/>
                        <a:t> led projects have been completed.</a:t>
                      </a:r>
                    </a:p>
                    <a:p>
                      <a:pPr algn="l"/>
                      <a:r>
                        <a:rPr lang="en-US" sz="1200" b="0" baseline="0" dirty="0" smtClean="0"/>
                        <a:t>Tutoring programs for English and math 300 level courses have been completed through BSI.</a:t>
                      </a:r>
                      <a:endParaRPr lang="en-US" sz="1200" b="0"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786316">
                <a:tc gridSpan="2">
                  <a:txBody>
                    <a:bodyPr/>
                    <a:lstStyle/>
                    <a:p>
                      <a:pPr algn="ctr"/>
                      <a:r>
                        <a:rPr lang="en-US" sz="1200" b="1" baseline="0" dirty="0" smtClean="0"/>
                        <a:t>Areas of Focus 2012-13</a:t>
                      </a:r>
                    </a:p>
                    <a:p>
                      <a:pPr algn="l"/>
                      <a:r>
                        <a:rPr lang="en-US" sz="1200" baseline="0" dirty="0" smtClean="0"/>
                        <a:t>Continue to examine ways of identifying at-risk students and challenges that hinder success.</a:t>
                      </a:r>
                    </a:p>
                    <a:p>
                      <a:pPr algn="l"/>
                      <a:endParaRPr lang="en-US"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458022273"/>
              </p:ext>
            </p:extLst>
          </p:nvPr>
        </p:nvGraphicFramePr>
        <p:xfrm>
          <a:off x="990600" y="1524000"/>
          <a:ext cx="6553200" cy="5169309"/>
        </p:xfrm>
        <a:graphic>
          <a:graphicData uri="http://schemas.openxmlformats.org/drawingml/2006/table">
            <a:tbl>
              <a:tblPr firstRow="1" bandRow="1">
                <a:tableStyleId>{5C22544A-7EE6-4342-B048-85BDC9FD1C3A}</a:tableStyleId>
              </a:tblPr>
              <a:tblGrid>
                <a:gridCol w="4343400"/>
                <a:gridCol w="2209800"/>
              </a:tblGrid>
              <a:tr h="792997">
                <a:tc gridSpan="2">
                  <a:txBody>
                    <a:bodyPr/>
                    <a:lstStyle/>
                    <a:p>
                      <a:pPr algn="ctr"/>
                      <a:endParaRPr lang="en-US" dirty="0" smtClean="0"/>
                    </a:p>
                    <a:p>
                      <a:pPr algn="ctr"/>
                      <a:r>
                        <a:rPr lang="en-US" sz="1200" dirty="0" smtClean="0"/>
                        <a:t>Goal 2.1:</a:t>
                      </a:r>
                      <a:r>
                        <a:rPr lang="en-US" sz="1200" baseline="0" dirty="0" smtClean="0"/>
                        <a:t> Improve by 5% student transfers to four-year institutions.</a:t>
                      </a:r>
                      <a:endParaRPr lang="en-US" sz="1200" dirty="0" smtClean="0"/>
                    </a:p>
                    <a:p>
                      <a:r>
                        <a:rPr lang="en-US" sz="1200" baseline="0" dirty="0" smtClean="0"/>
                        <a:t> </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124294">
                <a:tc>
                  <a:txBody>
                    <a:bodyPr/>
                    <a:lstStyle/>
                    <a:p>
                      <a:pPr algn="ctr"/>
                      <a:r>
                        <a:rPr lang="en-US" sz="1200" b="1" dirty="0" smtClean="0"/>
                        <a:t>Summary of</a:t>
                      </a:r>
                      <a:r>
                        <a:rPr lang="en-US" sz="1200" b="1" baseline="0" dirty="0" smtClean="0"/>
                        <a:t> Objectives and Action Steps</a:t>
                      </a:r>
                    </a:p>
                    <a:p>
                      <a:pPr algn="l"/>
                      <a:r>
                        <a:rPr lang="en-US" sz="1200" baseline="0" dirty="0" smtClean="0"/>
                        <a:t>There are three objectives and seven action steps associated with this goal:</a:t>
                      </a:r>
                    </a:p>
                    <a:p>
                      <a:pPr marL="628650" lvl="1" indent="-171450" algn="l">
                        <a:buFont typeface="Arial" pitchFamily="34" charset="0"/>
                        <a:buChar char="•"/>
                      </a:pPr>
                      <a:r>
                        <a:rPr lang="en-US" sz="1200" baseline="0" dirty="0" smtClean="0"/>
                        <a:t>Establish a comprehensive stand-alone Transfer Center</a:t>
                      </a:r>
                    </a:p>
                    <a:p>
                      <a:pPr marL="628650" lvl="1" indent="-171450" algn="l">
                        <a:buFont typeface="Arial" pitchFamily="34" charset="0"/>
                        <a:buChar char="•"/>
                      </a:pPr>
                      <a:r>
                        <a:rPr lang="en-US" sz="1200" baseline="0" dirty="0" smtClean="0"/>
                        <a:t>Create a system to support students in reaching their goal of transfer</a:t>
                      </a:r>
                    </a:p>
                    <a:p>
                      <a:pPr marL="628650" lvl="1" indent="-171450" algn="l">
                        <a:buFont typeface="Arial" pitchFamily="34" charset="0"/>
                        <a:buChar char="•"/>
                      </a:pPr>
                      <a:r>
                        <a:rPr lang="en-US" sz="1200" baseline="0" dirty="0" smtClean="0"/>
                        <a:t>Establish a Teacher Preparation Center (PACT)</a:t>
                      </a:r>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2</a:t>
                      </a:r>
                      <a:r>
                        <a:rPr lang="en-US" sz="1200" b="0" baseline="0" dirty="0" smtClean="0"/>
                        <a:t> of 3 objectives are in progress</a:t>
                      </a:r>
                    </a:p>
                    <a:p>
                      <a:pPr algn="ctr"/>
                      <a:endParaRPr lang="en-US" sz="1200" b="0" baseline="0" dirty="0" smtClean="0"/>
                    </a:p>
                    <a:p>
                      <a:pPr algn="ctr"/>
                      <a:r>
                        <a:rPr lang="en-US" sz="1200" b="0" baseline="0" dirty="0" smtClean="0"/>
                        <a:t>4 of 7 action steps are in progress</a:t>
                      </a:r>
                      <a:endParaRPr lang="en-US" sz="1200" b="0" dirty="0" smtClean="0"/>
                    </a:p>
                  </a:txBody>
                  <a:tcPr>
                    <a:solidFill>
                      <a:schemeClr val="accent2">
                        <a:lumMod val="20000"/>
                        <a:lumOff val="80000"/>
                      </a:schemeClr>
                    </a:solidFill>
                  </a:tcPr>
                </a:tc>
              </a:tr>
              <a:tr h="1124294">
                <a:tc gridSpan="2">
                  <a:txBody>
                    <a:bodyPr/>
                    <a:lstStyle/>
                    <a:p>
                      <a:pPr algn="ctr"/>
                      <a:r>
                        <a:rPr lang="en-US" sz="1200" b="1" dirty="0" smtClean="0"/>
                        <a:t>Accomplishments</a:t>
                      </a:r>
                    </a:p>
                    <a:p>
                      <a:pPr algn="l"/>
                      <a:r>
                        <a:rPr lang="en-US" sz="1200" b="0" dirty="0" smtClean="0"/>
                        <a:t>A stand-alone transfer center has</a:t>
                      </a:r>
                      <a:r>
                        <a:rPr lang="en-US" sz="1200" b="0" baseline="0" dirty="0" smtClean="0"/>
                        <a:t> been established and will be further realized through the Gateway building.  </a:t>
                      </a:r>
                      <a:endParaRPr lang="en-US" sz="1200" b="0"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1301815">
                <a:tc gridSpan="2">
                  <a:txBody>
                    <a:bodyPr/>
                    <a:lstStyle/>
                    <a:p>
                      <a:pPr algn="ctr"/>
                      <a:r>
                        <a:rPr lang="en-US" sz="1200" b="1" baseline="0" dirty="0" smtClean="0"/>
                        <a:t>Areas of Focus 2012-13</a:t>
                      </a:r>
                    </a:p>
                    <a:p>
                      <a:pPr algn="l"/>
                      <a:r>
                        <a:rPr lang="en-US" sz="1200" b="0" baseline="0" dirty="0" smtClean="0"/>
                        <a:t>Continue to focus on understanding why some students are not reaching their goal of transfer as well as identifying teacher preparation students.</a:t>
                      </a:r>
                    </a:p>
                    <a:p>
                      <a:pPr algn="l"/>
                      <a:endParaRPr lang="en-US"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006219665"/>
              </p:ext>
            </p:extLst>
          </p:nvPr>
        </p:nvGraphicFramePr>
        <p:xfrm>
          <a:off x="990600" y="1524000"/>
          <a:ext cx="6553200" cy="4803549"/>
        </p:xfrm>
        <a:graphic>
          <a:graphicData uri="http://schemas.openxmlformats.org/drawingml/2006/table">
            <a:tbl>
              <a:tblPr firstRow="1" bandRow="1">
                <a:tableStyleId>{5C22544A-7EE6-4342-B048-85BDC9FD1C3A}</a:tableStyleId>
              </a:tblPr>
              <a:tblGrid>
                <a:gridCol w="4572000"/>
                <a:gridCol w="1981200"/>
              </a:tblGrid>
              <a:tr h="792997">
                <a:tc gridSpan="2">
                  <a:txBody>
                    <a:bodyPr/>
                    <a:lstStyle/>
                    <a:p>
                      <a:pPr algn="ctr"/>
                      <a:endParaRPr lang="en-US" dirty="0" smtClean="0"/>
                    </a:p>
                    <a:p>
                      <a:pPr algn="ctr"/>
                      <a:r>
                        <a:rPr lang="en-US" sz="1200" dirty="0" smtClean="0"/>
                        <a:t>Goal 2.2:</a:t>
                      </a:r>
                      <a:r>
                        <a:rPr lang="en-US" sz="1200" baseline="0" dirty="0" smtClean="0"/>
                        <a:t> Improve by 15% the number of students classified as transfer ready.</a:t>
                      </a:r>
                      <a:endParaRPr lang="en-US" sz="1200" dirty="0" smtClean="0"/>
                    </a:p>
                    <a:p>
                      <a:r>
                        <a:rPr lang="en-US" sz="1200" baseline="0" dirty="0" smtClean="0"/>
                        <a:t> </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124294">
                <a:tc>
                  <a:txBody>
                    <a:bodyPr/>
                    <a:lstStyle/>
                    <a:p>
                      <a:pPr algn="ctr"/>
                      <a:r>
                        <a:rPr lang="en-US" sz="1200" b="1" dirty="0" smtClean="0"/>
                        <a:t>Summary of</a:t>
                      </a:r>
                      <a:r>
                        <a:rPr lang="en-US" sz="1200" b="1" baseline="0" dirty="0" smtClean="0"/>
                        <a:t> Objectives and Action Steps</a:t>
                      </a:r>
                    </a:p>
                    <a:p>
                      <a:pPr algn="l"/>
                      <a:r>
                        <a:rPr lang="en-US" sz="1200" b="0" baseline="0" dirty="0" smtClean="0"/>
                        <a:t>There are two objectives and six action steps associated with this goal:</a:t>
                      </a:r>
                    </a:p>
                    <a:p>
                      <a:pPr marL="628650" lvl="1" indent="-171450" algn="l">
                        <a:buFont typeface="Arial" pitchFamily="34" charset="0"/>
                        <a:buChar char="•"/>
                      </a:pPr>
                      <a:r>
                        <a:rPr lang="en-US" sz="1200" b="0" baseline="0" dirty="0" smtClean="0"/>
                        <a:t>Expand and utilize technological resources to increase the number of transfer ready students</a:t>
                      </a:r>
                    </a:p>
                    <a:p>
                      <a:pPr marL="628650" lvl="1" indent="-171450" algn="l">
                        <a:buFont typeface="Arial" pitchFamily="34" charset="0"/>
                        <a:buChar char="•"/>
                      </a:pPr>
                      <a:r>
                        <a:rPr lang="en-US" sz="1200" b="0" baseline="0" dirty="0" smtClean="0"/>
                        <a:t>Develop and implement a transfer ready outreach plan</a:t>
                      </a:r>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2 of 2 objectives are in progress</a:t>
                      </a:r>
                    </a:p>
                    <a:p>
                      <a:pPr algn="ctr"/>
                      <a:r>
                        <a:rPr lang="en-US" sz="1200" b="0" dirty="0" smtClean="0"/>
                        <a:t>5 of 6 action steps are in progress</a:t>
                      </a:r>
                    </a:p>
                  </a:txBody>
                  <a:tcPr>
                    <a:solidFill>
                      <a:schemeClr val="accent2">
                        <a:lumMod val="20000"/>
                        <a:lumOff val="80000"/>
                      </a:schemeClr>
                    </a:solidFill>
                  </a:tcPr>
                </a:tc>
              </a:tr>
              <a:tr h="1124294">
                <a:tc gridSpan="2">
                  <a:txBody>
                    <a:bodyPr/>
                    <a:lstStyle/>
                    <a:p>
                      <a:pPr algn="ctr"/>
                      <a:r>
                        <a:rPr lang="en-US" sz="1200" b="1" dirty="0" smtClean="0"/>
                        <a:t>Accomplishments</a:t>
                      </a:r>
                    </a:p>
                    <a:p>
                      <a:pPr algn="l"/>
                      <a:r>
                        <a:rPr lang="en-US" sz="1200" b="0" dirty="0" smtClean="0"/>
                        <a:t>Partnerships</a:t>
                      </a:r>
                      <a:r>
                        <a:rPr lang="en-US" sz="1200" b="0" baseline="0" dirty="0" smtClean="0"/>
                        <a:t> with four-year universities </a:t>
                      </a:r>
                      <a:r>
                        <a:rPr lang="en-US" sz="1200" b="0" baseline="0" smtClean="0"/>
                        <a:t>have increased.</a:t>
                      </a:r>
                      <a:endParaRPr lang="en-US" sz="1200" b="0" dirty="0" smtClean="0"/>
                    </a:p>
                  </a:txBody>
                  <a:tcPr>
                    <a:solidFill>
                      <a:schemeClr val="accent2">
                        <a:lumMod val="40000"/>
                        <a:lumOff val="60000"/>
                      </a:schemeClr>
                    </a:solidFill>
                  </a:tcPr>
                </a:tc>
                <a:tc hMerge="1">
                  <a:txBody>
                    <a:bodyPr/>
                    <a:lstStyle/>
                    <a:p>
                      <a:pPr algn="ctr"/>
                      <a:endParaRPr lang="en-US" sz="1200" b="1" dirty="0" smtClean="0"/>
                    </a:p>
                  </a:txBody>
                  <a:tcPr>
                    <a:solidFill>
                      <a:schemeClr val="accent2">
                        <a:lumMod val="40000"/>
                        <a:lumOff val="60000"/>
                      </a:schemeClr>
                    </a:solidFill>
                  </a:tcPr>
                </a:tc>
              </a:tr>
              <a:tr h="1301815">
                <a:tc gridSpan="2">
                  <a:txBody>
                    <a:bodyPr/>
                    <a:lstStyle/>
                    <a:p>
                      <a:pPr algn="ctr"/>
                      <a:r>
                        <a:rPr lang="en-US" sz="1200" b="1" baseline="0" dirty="0" smtClean="0"/>
                        <a:t>Areas of Focus 2012-13</a:t>
                      </a:r>
                    </a:p>
                    <a:p>
                      <a:pPr algn="l"/>
                      <a:r>
                        <a:rPr lang="en-US" sz="1200" baseline="0" dirty="0" smtClean="0"/>
                        <a:t>Continue to focus on using technological resources to increase transfer readiness.  Additionally, continue to focus on developing and implementing a transfer ready outreach plan.</a:t>
                      </a:r>
                    </a:p>
                    <a:p>
                      <a:pPr algn="l"/>
                      <a:endParaRPr lang="en-US"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 2010-2013 </a:t>
            </a:r>
            <a:br>
              <a:rPr lang="en-US" dirty="0" smtClean="0"/>
            </a:br>
            <a:r>
              <a:rPr lang="en-US" dirty="0" smtClean="0"/>
              <a:t>Summary of Progress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917688898"/>
              </p:ext>
            </p:extLst>
          </p:nvPr>
        </p:nvGraphicFramePr>
        <p:xfrm>
          <a:off x="990600" y="1524000"/>
          <a:ext cx="6553200" cy="4803549"/>
        </p:xfrm>
        <a:graphic>
          <a:graphicData uri="http://schemas.openxmlformats.org/drawingml/2006/table">
            <a:tbl>
              <a:tblPr firstRow="1" bandRow="1">
                <a:tableStyleId>{5C22544A-7EE6-4342-B048-85BDC9FD1C3A}</a:tableStyleId>
              </a:tblPr>
              <a:tblGrid>
                <a:gridCol w="4724400"/>
                <a:gridCol w="1828800"/>
              </a:tblGrid>
              <a:tr h="792997">
                <a:tc gridSpan="2">
                  <a:txBody>
                    <a:bodyPr/>
                    <a:lstStyle/>
                    <a:p>
                      <a:pPr algn="ctr"/>
                      <a:endParaRPr lang="en-US" dirty="0" smtClean="0"/>
                    </a:p>
                    <a:p>
                      <a:pPr algn="ctr"/>
                      <a:r>
                        <a:rPr lang="en-US" sz="1200" dirty="0" smtClean="0"/>
                        <a:t>Goal 2.3:</a:t>
                      </a:r>
                      <a:r>
                        <a:rPr lang="en-US" sz="1200" baseline="0" dirty="0" smtClean="0"/>
                        <a:t> Increase by 20% the number of students in the Honors Program.</a:t>
                      </a:r>
                    </a:p>
                    <a:p>
                      <a:endParaRPr lang="en-US" dirty="0"/>
                    </a:p>
                  </a:txBody>
                  <a:tcPr>
                    <a:solidFill>
                      <a:schemeClr val="accent2">
                        <a:lumMod val="75000"/>
                      </a:schemeClr>
                    </a:solidFill>
                  </a:tcPr>
                </a:tc>
                <a:tc hMerge="1">
                  <a:txBody>
                    <a:bodyPr/>
                    <a:lstStyle/>
                    <a:p>
                      <a:endParaRPr lang="en-US" dirty="0"/>
                    </a:p>
                  </a:txBody>
                  <a:tcPr>
                    <a:solidFill>
                      <a:schemeClr val="accent2">
                        <a:lumMod val="75000"/>
                      </a:schemeClr>
                    </a:solidFill>
                  </a:tcPr>
                </a:tc>
              </a:tr>
              <a:tr h="1124294">
                <a:tc>
                  <a:txBody>
                    <a:bodyPr/>
                    <a:lstStyle/>
                    <a:p>
                      <a:pPr algn="ctr"/>
                      <a:r>
                        <a:rPr lang="en-US" sz="1200" b="1" dirty="0" smtClean="0"/>
                        <a:t>Summary of</a:t>
                      </a:r>
                      <a:r>
                        <a:rPr lang="en-US" sz="1200" b="1" baseline="0" dirty="0" smtClean="0"/>
                        <a:t> Objectives and Action Steps</a:t>
                      </a:r>
                    </a:p>
                    <a:p>
                      <a:pPr algn="l"/>
                      <a:r>
                        <a:rPr lang="en-US" sz="1200" baseline="0" dirty="0" smtClean="0"/>
                        <a:t>There are three objectives and 17 action steps associated with this goal:</a:t>
                      </a:r>
                    </a:p>
                    <a:p>
                      <a:pPr marL="628650" lvl="1" indent="-171450" algn="l">
                        <a:buFont typeface="Arial" pitchFamily="34" charset="0"/>
                        <a:buChar char="•"/>
                      </a:pPr>
                      <a:r>
                        <a:rPr lang="en-US" sz="1200" baseline="0" dirty="0" smtClean="0"/>
                        <a:t>Match counseling services to increase in Honors students</a:t>
                      </a:r>
                    </a:p>
                    <a:p>
                      <a:pPr marL="628650" lvl="1" indent="-171450" algn="l">
                        <a:buFont typeface="Arial" pitchFamily="34" charset="0"/>
                        <a:buChar char="•"/>
                      </a:pPr>
                      <a:r>
                        <a:rPr lang="en-US" sz="1200" baseline="0" dirty="0" smtClean="0"/>
                        <a:t>Develop class scheduling that better meets needs of Honors students</a:t>
                      </a:r>
                    </a:p>
                    <a:p>
                      <a:pPr marL="628650" lvl="1" indent="-171450" algn="l">
                        <a:buFont typeface="Arial" pitchFamily="34" charset="0"/>
                        <a:buChar char="•"/>
                      </a:pPr>
                      <a:r>
                        <a:rPr lang="en-US" sz="1200" baseline="0" dirty="0" smtClean="0"/>
                        <a:t>Develop and implement an Honors outreach plan</a:t>
                      </a:r>
                    </a:p>
                    <a:p>
                      <a:pPr algn="ctr"/>
                      <a:endParaRPr lang="en-US" sz="1200" dirty="0" smtClean="0"/>
                    </a:p>
                  </a:txBody>
                  <a:tcPr>
                    <a:solidFill>
                      <a:schemeClr val="accent2">
                        <a:lumMod val="20000"/>
                        <a:lumOff val="80000"/>
                      </a:schemeClr>
                    </a:solidFill>
                  </a:tcPr>
                </a:tc>
                <a:tc>
                  <a:txBody>
                    <a:bodyPr/>
                    <a:lstStyle/>
                    <a:p>
                      <a:pPr algn="ctr"/>
                      <a:r>
                        <a:rPr lang="en-US" sz="1200" b="1" dirty="0" smtClean="0"/>
                        <a:t>Status</a:t>
                      </a:r>
                    </a:p>
                    <a:p>
                      <a:pPr algn="ctr"/>
                      <a:r>
                        <a:rPr lang="en-US" sz="1200" b="0" dirty="0" smtClean="0"/>
                        <a:t>3 of 3 objectives</a:t>
                      </a:r>
                      <a:r>
                        <a:rPr lang="en-US" sz="1200" b="0" baseline="0" dirty="0" smtClean="0"/>
                        <a:t> are still in progress</a:t>
                      </a:r>
                    </a:p>
                    <a:p>
                      <a:pPr algn="ctr"/>
                      <a:endParaRPr lang="en-US" sz="1200" b="0" baseline="0" dirty="0" smtClean="0"/>
                    </a:p>
                    <a:p>
                      <a:pPr algn="ctr"/>
                      <a:r>
                        <a:rPr lang="en-US" sz="1200" b="0" baseline="0" dirty="0" smtClean="0"/>
                        <a:t>7 of 17 action steps are still in progress</a:t>
                      </a:r>
                      <a:endParaRPr lang="en-US" sz="1200" b="0" dirty="0" smtClean="0"/>
                    </a:p>
                  </a:txBody>
                  <a:tcPr>
                    <a:solidFill>
                      <a:schemeClr val="accent2">
                        <a:lumMod val="20000"/>
                        <a:lumOff val="80000"/>
                      </a:schemeClr>
                    </a:solidFill>
                  </a:tcPr>
                </a:tc>
              </a:tr>
              <a:tr h="1124294">
                <a:tc gridSpan="2">
                  <a:txBody>
                    <a:bodyPr/>
                    <a:lstStyle/>
                    <a:p>
                      <a:pPr algn="ctr"/>
                      <a:r>
                        <a:rPr lang="en-US" sz="1200" b="1" dirty="0" smtClean="0"/>
                        <a:t>Accomplishments</a:t>
                      </a:r>
                    </a:p>
                    <a:p>
                      <a:pPr algn="l"/>
                      <a:r>
                        <a:rPr lang="en-US" sz="1200" b="0" dirty="0" smtClean="0"/>
                        <a:t>Several key</a:t>
                      </a:r>
                      <a:r>
                        <a:rPr lang="en-US" sz="1200" b="0" baseline="0" dirty="0" smtClean="0"/>
                        <a:t> operational activities were accomplished including: developing estimates of the number of hours needed for counselor meetings with transfer partners, honors events, and student visits.  As well, the Honors program review was completed and an assessment of student satisfaction with the program.</a:t>
                      </a:r>
                      <a:endParaRPr lang="en-US" sz="1200" b="0" dirty="0" smtClean="0"/>
                    </a:p>
                  </a:txBody>
                  <a:tcPr>
                    <a:solidFill>
                      <a:schemeClr val="accent2">
                        <a:lumMod val="40000"/>
                        <a:lumOff val="60000"/>
                      </a:schemeClr>
                    </a:solidFill>
                  </a:tcPr>
                </a:tc>
                <a:tc hMerge="1">
                  <a:txBody>
                    <a:bodyPr/>
                    <a:lstStyle/>
                    <a:p>
                      <a:pPr algn="l"/>
                      <a:endParaRPr lang="en-US" sz="1200" dirty="0" smtClean="0"/>
                    </a:p>
                  </a:txBody>
                  <a:tcPr>
                    <a:solidFill>
                      <a:schemeClr val="accent2">
                        <a:lumMod val="40000"/>
                        <a:lumOff val="60000"/>
                      </a:schemeClr>
                    </a:solidFill>
                  </a:tcPr>
                </a:tc>
              </a:tr>
              <a:tr h="1301815">
                <a:tc gridSpan="2">
                  <a:txBody>
                    <a:bodyPr/>
                    <a:lstStyle/>
                    <a:p>
                      <a:pPr algn="ctr"/>
                      <a:r>
                        <a:rPr lang="en-US" sz="1200" b="1" baseline="0" dirty="0" smtClean="0"/>
                        <a:t>Areas of Focus 2012-13</a:t>
                      </a:r>
                    </a:p>
                    <a:p>
                      <a:pPr algn="l"/>
                      <a:r>
                        <a:rPr lang="en-US" sz="1200" b="0" baseline="0" dirty="0" smtClean="0"/>
                        <a:t>Working with Liberal Arts faculty to schedule permanent times for English 1A and 1B as well as Humanities 10A and 10B.</a:t>
                      </a:r>
                    </a:p>
                    <a:p>
                      <a:pPr algn="l"/>
                      <a:endParaRPr lang="en-US" sz="1200" baseline="0" dirty="0" smtClean="0"/>
                    </a:p>
                    <a:p>
                      <a:pPr algn="l"/>
                      <a:endParaRPr lang="en-US" dirty="0"/>
                    </a:p>
                  </a:txBody>
                  <a:tcPr>
                    <a:solidFill>
                      <a:schemeClr val="accent2">
                        <a:lumMod val="20000"/>
                        <a:lumOff val="80000"/>
                      </a:schemeClr>
                    </a:solidFill>
                  </a:tcPr>
                </a:tc>
                <a:tc hMerge="1">
                  <a:txBody>
                    <a:bodyPr/>
                    <a:lstStyle/>
                    <a:p>
                      <a:pPr algn="l"/>
                      <a:endParaRPr lang="en-US" dirty="0"/>
                    </a:p>
                  </a:txBody>
                  <a:tcPr>
                    <a:solidFill>
                      <a:schemeClr val="accent2">
                        <a:lumMod val="20000"/>
                        <a:lumOff val="80000"/>
                      </a:schemeClr>
                    </a:solidFill>
                  </a:tcPr>
                </a:tc>
              </a:tr>
            </a:tbl>
          </a:graphicData>
        </a:graphic>
      </p:graphicFrame>
    </p:spTree>
    <p:extLst>
      <p:ext uri="{BB962C8B-B14F-4D97-AF65-F5344CB8AC3E}">
        <p14:creationId xmlns:p14="http://schemas.microsoft.com/office/powerpoint/2010/main" val="396242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SC-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C-template">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SC-template</Template>
  <TotalTime>337</TotalTime>
  <Words>1908</Words>
  <Application>Microsoft Office PowerPoint</Application>
  <PresentationFormat>On-screen Show (4:3)</PresentationFormat>
  <Paragraphs>260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SC-template</vt:lpstr>
      <vt:lpstr>Strategic Planning Update</vt:lpstr>
      <vt:lpstr>Presentation Overview</vt:lpstr>
      <vt:lpstr>Strategic Plan 2010-2013  Summary of Progress</vt:lpstr>
      <vt:lpstr>Strategic Plan 2010-2013  Summary of Progress</vt:lpstr>
      <vt:lpstr>Strategic Plan 2010-2013  Summary of Progress</vt:lpstr>
      <vt:lpstr>Strategic Plan 2010-2013  Summary of Progress</vt:lpstr>
      <vt:lpstr>Strategic Plan 2010-2013  Summary of Progress</vt:lpstr>
      <vt:lpstr>Strategic Plan 2010-2013  Summary of Progress</vt:lpstr>
      <vt:lpstr>Strategic Plan 2010-2013  Summary of Progress</vt:lpstr>
      <vt:lpstr>Strategic Plan 2010-2013  Summary of Progress</vt:lpstr>
      <vt:lpstr>Strategic Plan 2010-2013  Summary of Progress</vt:lpstr>
      <vt:lpstr>Strategic Plan 2010-2013  Summary of Progress</vt:lpstr>
      <vt:lpstr>Strategic Plan 2010-2013  Summary of Progress</vt:lpstr>
      <vt:lpstr>Strategic Plan 2010-2013  Summary of Progress</vt:lpstr>
      <vt:lpstr>Strategic Plan 2010-2013  Summary of Progress</vt:lpstr>
      <vt:lpstr>Strategic Plan 2010-2013  Summary of Progress</vt:lpstr>
      <vt:lpstr>Upcoming Activities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Planning Update</dc:title>
  <dc:creator>cdurdella</dc:creator>
  <cp:lastModifiedBy>cdurdella</cp:lastModifiedBy>
  <cp:revision>37</cp:revision>
  <cp:lastPrinted>2012-10-18T18:28:09Z</cp:lastPrinted>
  <dcterms:created xsi:type="dcterms:W3CDTF">2012-10-16T16:51:56Z</dcterms:created>
  <dcterms:modified xsi:type="dcterms:W3CDTF">2012-10-23T15:53:46Z</dcterms:modified>
</cp:coreProperties>
</file>